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0" r:id="rId11"/>
    <p:sldId id="265" r:id="rId12"/>
    <p:sldId id="271" r:id="rId13"/>
    <p:sldId id="276" r:id="rId14"/>
    <p:sldId id="269" r:id="rId15"/>
    <p:sldId id="279" r:id="rId16"/>
    <p:sldId id="280" r:id="rId17"/>
    <p:sldId id="284" r:id="rId18"/>
    <p:sldId id="272" r:id="rId19"/>
    <p:sldId id="273" r:id="rId20"/>
    <p:sldId id="274" r:id="rId21"/>
    <p:sldId id="275" r:id="rId2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97" autoAdjust="0"/>
  </p:normalViewPr>
  <p:slideViewPr>
    <p:cSldViewPr>
      <p:cViewPr varScale="1">
        <p:scale>
          <a:sx n="62" d="100"/>
          <a:sy n="62" d="100"/>
        </p:scale>
        <p:origin x="1301"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E2F6C36-DA6C-4593-804C-FB15880051FC}" type="datetimeFigureOut">
              <a:rPr kumimoji="1" lang="ja-JP" altLang="en-US" smtClean="0"/>
              <a:t>2022/8/5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25EA8FC-2D2D-4473-8A97-AE4C835F8AC4}"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E2F6C36-DA6C-4593-804C-FB15880051FC}" type="datetimeFigureOut">
              <a:rPr kumimoji="1" lang="ja-JP" altLang="en-US" smtClean="0"/>
              <a:t>2022/8/5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25EA8FC-2D2D-4473-8A97-AE4C835F8AC4}"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E2F6C36-DA6C-4593-804C-FB15880051FC}" type="datetimeFigureOut">
              <a:rPr kumimoji="1" lang="ja-JP" altLang="en-US" smtClean="0"/>
              <a:t>2022/8/5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25EA8FC-2D2D-4473-8A97-AE4C835F8AC4}"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E2F6C36-DA6C-4593-804C-FB15880051FC}" type="datetimeFigureOut">
              <a:rPr kumimoji="1" lang="ja-JP" altLang="en-US" smtClean="0"/>
              <a:t>2022/8/5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25EA8FC-2D2D-4473-8A97-AE4C835F8AC4}"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E2F6C36-DA6C-4593-804C-FB15880051FC}" type="datetimeFigureOut">
              <a:rPr kumimoji="1" lang="ja-JP" altLang="en-US" smtClean="0"/>
              <a:t>2022/8/5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25EA8FC-2D2D-4473-8A97-AE4C835F8AC4}"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E2F6C36-DA6C-4593-804C-FB15880051FC}" type="datetimeFigureOut">
              <a:rPr kumimoji="1" lang="ja-JP" altLang="en-US" smtClean="0"/>
              <a:t>2022/8/5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25EA8FC-2D2D-4473-8A97-AE4C835F8AC4}"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E2F6C36-DA6C-4593-804C-FB15880051FC}" type="datetimeFigureOut">
              <a:rPr kumimoji="1" lang="ja-JP" altLang="en-US" smtClean="0"/>
              <a:t>2022/8/5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25EA8FC-2D2D-4473-8A97-AE4C835F8AC4}"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E2F6C36-DA6C-4593-804C-FB15880051FC}" type="datetimeFigureOut">
              <a:rPr kumimoji="1" lang="ja-JP" altLang="en-US" smtClean="0"/>
              <a:t>2022/8/5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25EA8FC-2D2D-4473-8A97-AE4C835F8AC4}"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E2F6C36-DA6C-4593-804C-FB15880051FC}" type="datetimeFigureOut">
              <a:rPr kumimoji="1" lang="ja-JP" altLang="en-US" smtClean="0"/>
              <a:t>2022/8/5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25EA8FC-2D2D-4473-8A97-AE4C835F8AC4}"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E2F6C36-DA6C-4593-804C-FB15880051FC}" type="datetimeFigureOut">
              <a:rPr kumimoji="1" lang="ja-JP" altLang="en-US" smtClean="0"/>
              <a:t>2022/8/5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25EA8FC-2D2D-4473-8A97-AE4C835F8AC4}"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E2F6C36-DA6C-4593-804C-FB15880051FC}" type="datetimeFigureOut">
              <a:rPr kumimoji="1" lang="ja-JP" altLang="en-US" smtClean="0"/>
              <a:t>2022/8/5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25EA8FC-2D2D-4473-8A97-AE4C835F8AC4}"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67544" y="404664"/>
            <a:ext cx="8229600" cy="648072"/>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340768"/>
            <a:ext cx="8229600" cy="4785395"/>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F6C36-DA6C-4593-804C-FB15880051FC}" type="datetimeFigureOut">
              <a:rPr kumimoji="1" lang="ja-JP" altLang="en-US" smtClean="0"/>
              <a:t>2022/8/5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EA8FC-2D2D-4473-8A97-AE4C835F8AC4}" type="slidenum">
              <a:rPr kumimoji="1" lang="ja-JP" altLang="en-US" smtClean="0"/>
              <a:t>‹#›</a:t>
            </a:fld>
            <a:endParaRPr kumimoji="1" lang="ja-JP" altLang="en-US"/>
          </a:p>
        </p:txBody>
      </p:sp>
      <p:sp>
        <p:nvSpPr>
          <p:cNvPr id="7" name="正方形/長方形 6"/>
          <p:cNvSpPr/>
          <p:nvPr userDrawn="1"/>
        </p:nvSpPr>
        <p:spPr>
          <a:xfrm>
            <a:off x="0" y="260648"/>
            <a:ext cx="514806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1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3200"/>
              <a:t>今</a:t>
            </a:r>
            <a:r>
              <a:rPr lang="ja-JP" altLang="en-US" sz="3200" smtClean="0"/>
              <a:t>こそマイナンバー</a:t>
            </a:r>
            <a:r>
              <a:rPr lang="ja-JP" altLang="en-US" sz="3200" dirty="0" smtClean="0"/>
              <a:t>だ</a:t>
            </a:r>
            <a:endParaRPr kumimoji="1" lang="ja-JP" altLang="en-US" sz="3200" dirty="0"/>
          </a:p>
        </p:txBody>
      </p:sp>
      <p:sp>
        <p:nvSpPr>
          <p:cNvPr id="3" name="サブタイトル 2"/>
          <p:cNvSpPr>
            <a:spLocks noGrp="1"/>
          </p:cNvSpPr>
          <p:nvPr>
            <p:ph type="subTitle" idx="1"/>
          </p:nvPr>
        </p:nvSpPr>
        <p:spPr/>
        <p:txBody>
          <a:bodyPr>
            <a:normAutofit/>
          </a:bodyPr>
          <a:lstStyle/>
          <a:p>
            <a:r>
              <a:rPr lang="en-US" altLang="ja-JP" sz="2000" dirty="0" smtClean="0"/>
              <a:t>GLOCOM</a:t>
            </a:r>
            <a:r>
              <a:rPr lang="ja-JP" altLang="en-US" sz="2000" dirty="0" smtClean="0"/>
              <a:t>六本木会議 </a:t>
            </a:r>
            <a:r>
              <a:rPr lang="en-US" altLang="ja-JP" sz="2000" dirty="0" smtClean="0"/>
              <a:t>2022/8/5</a:t>
            </a:r>
          </a:p>
          <a:p>
            <a:r>
              <a:rPr lang="ja-JP" altLang="en-US" sz="2000" dirty="0" smtClean="0"/>
              <a:t>国際</a:t>
            </a:r>
            <a:r>
              <a:rPr lang="ja-JP" altLang="en-US" sz="2000" dirty="0"/>
              <a:t>大学</a:t>
            </a:r>
            <a:r>
              <a:rPr kumimoji="1" lang="en-US" altLang="ja-JP" sz="2000" dirty="0" smtClean="0"/>
              <a:t>GLOCOM</a:t>
            </a:r>
            <a:r>
              <a:rPr kumimoji="1" lang="ja-JP" altLang="en-US" sz="2000" dirty="0" smtClean="0"/>
              <a:t>主幹研究員</a:t>
            </a:r>
            <a:endParaRPr lang="en-US" altLang="ja-JP" sz="2000" dirty="0" smtClean="0"/>
          </a:p>
          <a:p>
            <a:r>
              <a:rPr kumimoji="1" lang="ja-JP" altLang="en-US" sz="2000" dirty="0" smtClean="0"/>
              <a:t>慶応大学経済学部教授</a:t>
            </a:r>
            <a:endParaRPr kumimoji="1" lang="en-US" altLang="ja-JP" sz="2000" dirty="0" smtClean="0"/>
          </a:p>
          <a:p>
            <a:r>
              <a:rPr lang="ja-JP" altLang="en-US" sz="2000" dirty="0"/>
              <a:t>田中</a:t>
            </a:r>
            <a:r>
              <a:rPr lang="ja-JP" altLang="en-US" sz="2000" dirty="0" smtClean="0"/>
              <a:t>辰雄</a:t>
            </a:r>
            <a:endParaRPr lang="en-US" altLang="ja-JP" sz="2000" dirty="0" smtClean="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000" dirty="0" smtClean="0"/>
              <a:t>マイナンバー制度の評価とカード取得</a:t>
            </a:r>
            <a:endParaRPr kumimoji="1" lang="ja-JP" altLang="en-US" sz="2000" dirty="0"/>
          </a:p>
        </p:txBody>
      </p:sp>
      <p:sp>
        <p:nvSpPr>
          <p:cNvPr id="3" name="コンテンツ プレースホルダ 2"/>
          <p:cNvSpPr>
            <a:spLocks noGrp="1"/>
          </p:cNvSpPr>
          <p:nvPr>
            <p:ph idx="1"/>
          </p:nvPr>
        </p:nvSpPr>
        <p:spPr>
          <a:xfrm>
            <a:off x="323528" y="1124744"/>
            <a:ext cx="8229600" cy="720080"/>
          </a:xfrm>
        </p:spPr>
        <p:txBody>
          <a:bodyPr/>
          <a:lstStyle/>
          <a:p>
            <a:endParaRPr kumimoji="1" lang="ja-JP" altLang="en-US" dirty="0"/>
          </a:p>
        </p:txBody>
      </p:sp>
      <p:grpSp>
        <p:nvGrpSpPr>
          <p:cNvPr id="4" name="グループ化 3"/>
          <p:cNvGrpSpPr/>
          <p:nvPr/>
        </p:nvGrpSpPr>
        <p:grpSpPr>
          <a:xfrm>
            <a:off x="1403648" y="2420888"/>
            <a:ext cx="4968552" cy="369332"/>
            <a:chOff x="971600" y="2204864"/>
            <a:chExt cx="4968552" cy="369332"/>
          </a:xfrm>
        </p:grpSpPr>
        <p:sp>
          <p:nvSpPr>
            <p:cNvPr id="5" name="テキスト ボックス 4"/>
            <p:cNvSpPr txBox="1"/>
            <p:nvPr/>
          </p:nvSpPr>
          <p:spPr>
            <a:xfrm>
              <a:off x="971600" y="2204864"/>
              <a:ext cx="2304256" cy="369332"/>
            </a:xfrm>
            <a:prstGeom prst="rect">
              <a:avLst/>
            </a:prstGeom>
            <a:noFill/>
          </p:spPr>
          <p:txBody>
            <a:bodyPr wrap="square" rtlCol="0">
              <a:spAutoFit/>
            </a:bodyPr>
            <a:lstStyle/>
            <a:p>
              <a:r>
                <a:rPr kumimoji="1" lang="ja-JP" altLang="en-US" dirty="0" smtClean="0"/>
                <a:t>制度への肯定的評価</a:t>
              </a:r>
              <a:endParaRPr kumimoji="1" lang="ja-JP" altLang="en-US" dirty="0"/>
            </a:p>
          </p:txBody>
        </p:sp>
        <p:sp>
          <p:nvSpPr>
            <p:cNvPr id="6" name="テキスト ボックス 5"/>
            <p:cNvSpPr txBox="1"/>
            <p:nvPr/>
          </p:nvSpPr>
          <p:spPr>
            <a:xfrm>
              <a:off x="3851920" y="2204864"/>
              <a:ext cx="2088232" cy="369332"/>
            </a:xfrm>
            <a:prstGeom prst="rect">
              <a:avLst/>
            </a:prstGeom>
            <a:noFill/>
          </p:spPr>
          <p:txBody>
            <a:bodyPr wrap="square" rtlCol="0">
              <a:spAutoFit/>
            </a:bodyPr>
            <a:lstStyle/>
            <a:p>
              <a:r>
                <a:rPr kumimoji="1" lang="ja-JP" altLang="en-US" dirty="0" smtClean="0"/>
                <a:t>カードの取得</a:t>
              </a:r>
              <a:endParaRPr kumimoji="1" lang="en-US" altLang="ja-JP" dirty="0" smtClean="0"/>
            </a:p>
          </p:txBody>
        </p:sp>
      </p:grpSp>
      <p:grpSp>
        <p:nvGrpSpPr>
          <p:cNvPr id="8" name="グループ化 7"/>
          <p:cNvGrpSpPr/>
          <p:nvPr/>
        </p:nvGrpSpPr>
        <p:grpSpPr>
          <a:xfrm>
            <a:off x="1403648" y="3429000"/>
            <a:ext cx="4968552" cy="369332"/>
            <a:chOff x="971600" y="2204864"/>
            <a:chExt cx="4968552" cy="369332"/>
          </a:xfrm>
        </p:grpSpPr>
        <p:sp>
          <p:nvSpPr>
            <p:cNvPr id="9" name="テキスト ボックス 8"/>
            <p:cNvSpPr txBox="1"/>
            <p:nvPr/>
          </p:nvSpPr>
          <p:spPr>
            <a:xfrm>
              <a:off x="971600" y="2204864"/>
              <a:ext cx="2304256" cy="369332"/>
            </a:xfrm>
            <a:prstGeom prst="rect">
              <a:avLst/>
            </a:prstGeom>
            <a:noFill/>
          </p:spPr>
          <p:txBody>
            <a:bodyPr wrap="square" rtlCol="0">
              <a:spAutoFit/>
            </a:bodyPr>
            <a:lstStyle/>
            <a:p>
              <a:r>
                <a:rPr kumimoji="1" lang="ja-JP" altLang="en-US" dirty="0" smtClean="0"/>
                <a:t>制度への否定的評価</a:t>
              </a:r>
              <a:endParaRPr kumimoji="1" lang="ja-JP" altLang="en-US" dirty="0"/>
            </a:p>
          </p:txBody>
        </p:sp>
        <p:sp>
          <p:nvSpPr>
            <p:cNvPr id="10" name="テキスト ボックス 9"/>
            <p:cNvSpPr txBox="1"/>
            <p:nvPr/>
          </p:nvSpPr>
          <p:spPr>
            <a:xfrm>
              <a:off x="3851920" y="2204864"/>
              <a:ext cx="2088232" cy="369332"/>
            </a:xfrm>
            <a:prstGeom prst="rect">
              <a:avLst/>
            </a:prstGeom>
            <a:noFill/>
          </p:spPr>
          <p:txBody>
            <a:bodyPr wrap="square" rtlCol="0">
              <a:spAutoFit/>
            </a:bodyPr>
            <a:lstStyle/>
            <a:p>
              <a:r>
                <a:rPr kumimoji="1" lang="ja-JP" altLang="en-US" dirty="0" smtClean="0"/>
                <a:t>カードの取得</a:t>
              </a:r>
              <a:endParaRPr kumimoji="1" lang="en-US" altLang="ja-JP" dirty="0" smtClean="0"/>
            </a:p>
          </p:txBody>
        </p:sp>
      </p:grpSp>
      <p:grpSp>
        <p:nvGrpSpPr>
          <p:cNvPr id="14" name="グループ化 13"/>
          <p:cNvGrpSpPr/>
          <p:nvPr/>
        </p:nvGrpSpPr>
        <p:grpSpPr>
          <a:xfrm>
            <a:off x="3275856" y="1772816"/>
            <a:ext cx="1323473" cy="588640"/>
            <a:chOff x="3275856" y="1772816"/>
            <a:chExt cx="1323473" cy="588640"/>
          </a:xfrm>
        </p:grpSpPr>
        <p:sp>
          <p:nvSpPr>
            <p:cNvPr id="7" name="フリーフォーム 6"/>
            <p:cNvSpPr/>
            <p:nvPr/>
          </p:nvSpPr>
          <p:spPr>
            <a:xfrm>
              <a:off x="3275856" y="2132856"/>
              <a:ext cx="1323473" cy="228600"/>
            </a:xfrm>
            <a:custGeom>
              <a:avLst/>
              <a:gdLst>
                <a:gd name="connsiteX0" fmla="*/ 0 w 1323473"/>
                <a:gd name="connsiteY0" fmla="*/ 228600 h 228600"/>
                <a:gd name="connsiteX1" fmla="*/ 409073 w 1323473"/>
                <a:gd name="connsiteY1" fmla="*/ 36095 h 228600"/>
                <a:gd name="connsiteX2" fmla="*/ 625642 w 1323473"/>
                <a:gd name="connsiteY2" fmla="*/ 0 h 228600"/>
                <a:gd name="connsiteX3" fmla="*/ 986589 w 1323473"/>
                <a:gd name="connsiteY3" fmla="*/ 48126 h 228600"/>
                <a:gd name="connsiteX4" fmla="*/ 1323473 w 1323473"/>
                <a:gd name="connsiteY4" fmla="*/ 228600 h 22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3473" h="228600">
                  <a:moveTo>
                    <a:pt x="0" y="228600"/>
                  </a:moveTo>
                  <a:lnTo>
                    <a:pt x="409073" y="36095"/>
                  </a:lnTo>
                  <a:lnTo>
                    <a:pt x="625642" y="0"/>
                  </a:lnTo>
                  <a:lnTo>
                    <a:pt x="986589" y="48126"/>
                  </a:lnTo>
                  <a:lnTo>
                    <a:pt x="1323473" y="228600"/>
                  </a:lnTo>
                </a:path>
              </a:pathLst>
            </a:custGeom>
            <a:ln>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テキスト ボックス 11"/>
            <p:cNvSpPr txBox="1"/>
            <p:nvPr/>
          </p:nvSpPr>
          <p:spPr>
            <a:xfrm>
              <a:off x="3491880" y="1772816"/>
              <a:ext cx="569387" cy="369332"/>
            </a:xfrm>
            <a:prstGeom prst="rect">
              <a:avLst/>
            </a:prstGeom>
            <a:noFill/>
          </p:spPr>
          <p:txBody>
            <a:bodyPr wrap="none" rtlCol="0">
              <a:spAutoFit/>
            </a:bodyPr>
            <a:lstStyle/>
            <a:p>
              <a:r>
                <a:rPr lang="ja-JP" altLang="en-US" dirty="0"/>
                <a:t>　</a:t>
              </a:r>
              <a:r>
                <a:rPr lang="ja-JP" altLang="en-US" dirty="0" smtClean="0"/>
                <a:t>＋</a:t>
              </a:r>
              <a:endParaRPr kumimoji="1" lang="ja-JP" altLang="en-US" dirty="0"/>
            </a:p>
          </p:txBody>
        </p:sp>
      </p:grpSp>
      <p:grpSp>
        <p:nvGrpSpPr>
          <p:cNvPr id="15" name="グループ化 14"/>
          <p:cNvGrpSpPr/>
          <p:nvPr/>
        </p:nvGrpSpPr>
        <p:grpSpPr>
          <a:xfrm>
            <a:off x="3275856" y="2852936"/>
            <a:ext cx="1323473" cy="516632"/>
            <a:chOff x="3275856" y="2852936"/>
            <a:chExt cx="1323473" cy="516632"/>
          </a:xfrm>
        </p:grpSpPr>
        <p:sp>
          <p:nvSpPr>
            <p:cNvPr id="11" name="フリーフォーム 10"/>
            <p:cNvSpPr/>
            <p:nvPr/>
          </p:nvSpPr>
          <p:spPr>
            <a:xfrm>
              <a:off x="3275856" y="3140968"/>
              <a:ext cx="1323473" cy="228600"/>
            </a:xfrm>
            <a:custGeom>
              <a:avLst/>
              <a:gdLst>
                <a:gd name="connsiteX0" fmla="*/ 0 w 1323473"/>
                <a:gd name="connsiteY0" fmla="*/ 228600 h 228600"/>
                <a:gd name="connsiteX1" fmla="*/ 409073 w 1323473"/>
                <a:gd name="connsiteY1" fmla="*/ 36095 h 228600"/>
                <a:gd name="connsiteX2" fmla="*/ 625642 w 1323473"/>
                <a:gd name="connsiteY2" fmla="*/ 0 h 228600"/>
                <a:gd name="connsiteX3" fmla="*/ 986589 w 1323473"/>
                <a:gd name="connsiteY3" fmla="*/ 48126 h 228600"/>
                <a:gd name="connsiteX4" fmla="*/ 1323473 w 1323473"/>
                <a:gd name="connsiteY4" fmla="*/ 228600 h 22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3473" h="228600">
                  <a:moveTo>
                    <a:pt x="0" y="228600"/>
                  </a:moveTo>
                  <a:lnTo>
                    <a:pt x="409073" y="36095"/>
                  </a:lnTo>
                  <a:lnTo>
                    <a:pt x="625642" y="0"/>
                  </a:lnTo>
                  <a:lnTo>
                    <a:pt x="986589" y="48126"/>
                  </a:lnTo>
                  <a:lnTo>
                    <a:pt x="1323473" y="228600"/>
                  </a:lnTo>
                </a:path>
              </a:pathLst>
            </a:custGeom>
            <a:ln>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3419872" y="2852936"/>
              <a:ext cx="723275" cy="369332"/>
            </a:xfrm>
            <a:prstGeom prst="rect">
              <a:avLst/>
            </a:prstGeom>
            <a:noFill/>
          </p:spPr>
          <p:txBody>
            <a:bodyPr wrap="none" rtlCol="0">
              <a:spAutoFit/>
            </a:bodyPr>
            <a:lstStyle/>
            <a:p>
              <a:r>
                <a:rPr lang="ja-JP" altLang="en-US" dirty="0"/>
                <a:t>　</a:t>
              </a:r>
              <a:r>
                <a:rPr lang="ja-JP" altLang="en-US" dirty="0" smtClean="0"/>
                <a:t>　－</a:t>
              </a:r>
              <a:endParaRPr kumimoji="1" lang="ja-JP" altLang="en-US" dirty="0"/>
            </a:p>
          </p:txBody>
        </p:sp>
      </p:grpSp>
      <p:sp>
        <p:nvSpPr>
          <p:cNvPr id="16" name="テキスト ボックス 15"/>
          <p:cNvSpPr txBox="1"/>
          <p:nvPr/>
        </p:nvSpPr>
        <p:spPr>
          <a:xfrm>
            <a:off x="899592" y="4581128"/>
            <a:ext cx="6062878" cy="646331"/>
          </a:xfrm>
          <a:prstGeom prst="rect">
            <a:avLst/>
          </a:prstGeom>
          <a:noFill/>
        </p:spPr>
        <p:txBody>
          <a:bodyPr wrap="none" rtlCol="0">
            <a:spAutoFit/>
          </a:bodyPr>
          <a:lstStyle/>
          <a:p>
            <a:r>
              <a:rPr kumimoji="1" lang="ja-JP" altLang="en-US" dirty="0" smtClean="0"/>
              <a:t>ロジット回帰でこれを推定する。</a:t>
            </a:r>
            <a:endParaRPr kumimoji="1" lang="en-US" altLang="ja-JP" dirty="0" smtClean="0"/>
          </a:p>
          <a:p>
            <a:r>
              <a:rPr kumimoji="1" lang="ja-JP" altLang="en-US" dirty="0" smtClean="0"/>
              <a:t>「そう思う」と、</a:t>
            </a:r>
            <a:r>
              <a:rPr lang="ja-JP" altLang="en-US" dirty="0" smtClean="0"/>
              <a:t>カード</a:t>
            </a:r>
            <a:r>
              <a:rPr kumimoji="1" lang="ja-JP" altLang="en-US" dirty="0" smtClean="0"/>
              <a:t>取得率が％で何ポイント増えるか</a:t>
            </a:r>
            <a:r>
              <a:rPr kumimoji="1" lang="en-US" altLang="ja-JP" dirty="0" smtClean="0"/>
              <a:t>/</a:t>
            </a:r>
            <a:r>
              <a:rPr kumimoji="1" lang="ja-JP" altLang="en-US" dirty="0" smtClean="0"/>
              <a:t>減るか</a:t>
            </a:r>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ssolv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dissolv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dissolve">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cstate="print"/>
          <a:srcRect/>
          <a:stretch>
            <a:fillRect/>
          </a:stretch>
        </p:blipFill>
        <p:spPr bwMode="auto">
          <a:xfrm>
            <a:off x="251519" y="476672"/>
            <a:ext cx="8296881" cy="4968552"/>
          </a:xfrm>
          <a:prstGeom prst="rect">
            <a:avLst/>
          </a:prstGeom>
          <a:noFill/>
          <a:ln w="9525">
            <a:noFill/>
            <a:miter lim="800000"/>
            <a:headEnd/>
            <a:tailEnd/>
          </a:ln>
          <a:effectLst/>
        </p:spPr>
      </p:pic>
      <p:sp>
        <p:nvSpPr>
          <p:cNvPr id="3" name="コンテンツ プレースホルダ 2"/>
          <p:cNvSpPr>
            <a:spLocks noGrp="1"/>
          </p:cNvSpPr>
          <p:nvPr>
            <p:ph idx="1"/>
          </p:nvPr>
        </p:nvSpPr>
        <p:spPr>
          <a:xfrm>
            <a:off x="457200" y="5445224"/>
            <a:ext cx="8229600" cy="1224136"/>
          </a:xfrm>
        </p:spPr>
        <p:txBody>
          <a:bodyPr>
            <a:normAutofit fontScale="92500"/>
          </a:bodyPr>
          <a:lstStyle/>
          <a:p>
            <a:r>
              <a:rPr kumimoji="1" lang="ja-JP" altLang="en-US" sz="1600" dirty="0" smtClean="0"/>
              <a:t>住民票、身分証代わりなどわかりやすい利点がひとつでもよいので</a:t>
            </a:r>
            <a:r>
              <a:rPr lang="ja-JP" altLang="en-US" sz="1600" dirty="0" smtClean="0"/>
              <a:t>感じる</a:t>
            </a:r>
            <a:r>
              <a:rPr lang="ja-JP" altLang="en-US" sz="1600" dirty="0"/>
              <a:t>と</a:t>
            </a:r>
            <a:r>
              <a:rPr kumimoji="1" lang="ja-JP" altLang="en-US" sz="1600" dirty="0" smtClean="0"/>
              <a:t>取得</a:t>
            </a:r>
            <a:r>
              <a:rPr lang="ja-JP" altLang="en-US" sz="1600" dirty="0" smtClean="0"/>
              <a:t>増える。</a:t>
            </a:r>
            <a:endParaRPr lang="en-US" altLang="ja-JP" sz="1600" dirty="0" smtClean="0"/>
          </a:p>
          <a:p>
            <a:r>
              <a:rPr kumimoji="1" lang="ja-JP" altLang="en-US" sz="1600" dirty="0"/>
              <a:t>一般的に</a:t>
            </a:r>
            <a:r>
              <a:rPr kumimoji="1" lang="ja-JP" altLang="en-US" sz="1600" dirty="0" smtClean="0"/>
              <a:t>いろいろ使えます、では取得は増えない</a:t>
            </a:r>
            <a:endParaRPr kumimoji="1" lang="en-US" altLang="ja-JP" sz="1600" dirty="0" smtClean="0"/>
          </a:p>
          <a:p>
            <a:r>
              <a:rPr lang="ja-JP" altLang="en-US" sz="1600" dirty="0"/>
              <a:t>政府管理への不信</a:t>
            </a:r>
            <a:r>
              <a:rPr lang="ja-JP" altLang="en-US" sz="1600" dirty="0" smtClean="0"/>
              <a:t>は取得の制約になっていない。</a:t>
            </a:r>
            <a:endParaRPr lang="en-US" altLang="ja-JP" sz="1600" dirty="0" smtClean="0"/>
          </a:p>
          <a:p>
            <a:r>
              <a:rPr kumimoji="1" lang="ja-JP" altLang="en-US" sz="1600" dirty="0" smtClean="0"/>
              <a:t>詐欺、個人情報、監視の不安が取得の足かせ。特に監視されているように感じると取得しない</a:t>
            </a:r>
            <a:endParaRPr kumimoji="1" lang="ja-JP" altLang="en-US" sz="1600" dirty="0"/>
          </a:p>
        </p:txBody>
      </p:sp>
      <p:grpSp>
        <p:nvGrpSpPr>
          <p:cNvPr id="9" name="グループ化 8"/>
          <p:cNvGrpSpPr/>
          <p:nvPr/>
        </p:nvGrpSpPr>
        <p:grpSpPr>
          <a:xfrm>
            <a:off x="539552" y="1340767"/>
            <a:ext cx="7776864" cy="1015608"/>
            <a:chOff x="539552" y="1340767"/>
            <a:chExt cx="7776864" cy="1015608"/>
          </a:xfrm>
        </p:grpSpPr>
        <p:sp>
          <p:nvSpPr>
            <p:cNvPr id="5" name="角丸四角形 4"/>
            <p:cNvSpPr/>
            <p:nvPr/>
          </p:nvSpPr>
          <p:spPr>
            <a:xfrm>
              <a:off x="611560" y="1340767"/>
              <a:ext cx="7704856" cy="29552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539552" y="2060848"/>
              <a:ext cx="7704856" cy="29552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 name="角丸四角形 6"/>
          <p:cNvSpPr/>
          <p:nvPr/>
        </p:nvSpPr>
        <p:spPr>
          <a:xfrm>
            <a:off x="539552" y="1628800"/>
            <a:ext cx="7776864" cy="43204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539552" y="2348881"/>
            <a:ext cx="7704856"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467544" y="2780928"/>
            <a:ext cx="7704856" cy="2880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323528" y="3068960"/>
            <a:ext cx="7848872" cy="72008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dissolve">
                                      <p:cBhvr>
                                        <p:cTn id="7" dur="500"/>
                                        <p:tgtEl>
                                          <p:spTgt spid="717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nodeType="clickEffect">
                                  <p:stCondLst>
                                    <p:cond delay="0"/>
                                  </p:stCondLst>
                                  <p:childTnLst>
                                    <p:animEffect transition="out" filter="dissolve">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dissolve">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xit" presetSubtype="0" fill="hold" grpId="1" nodeType="clickEffect">
                                  <p:stCondLst>
                                    <p:cond delay="0"/>
                                  </p:stCondLst>
                                  <p:childTnLst>
                                    <p:animEffect transition="out" filter="dissolve">
                                      <p:cBhvr>
                                        <p:cTn id="36" dur="500"/>
                                        <p:tgtEl>
                                          <p:spTgt spid="7"/>
                                        </p:tgtEl>
                                      </p:cBhvr>
                                    </p:animEffect>
                                    <p:set>
                                      <p:cBhvr>
                                        <p:cTn id="37" dur="1" fill="hold">
                                          <p:stCondLst>
                                            <p:cond delay="499"/>
                                          </p:stCondLst>
                                        </p:cTn>
                                        <p:tgtEl>
                                          <p:spTgt spid="7"/>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dissolve">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xit" presetSubtype="0" fill="hold" grpId="1" nodeType="clickEffect">
                                  <p:stCondLst>
                                    <p:cond delay="0"/>
                                  </p:stCondLst>
                                  <p:childTnLst>
                                    <p:animEffect transition="out" filter="dissolve">
                                      <p:cBhvr>
                                        <p:cTn id="46" dur="500"/>
                                        <p:tgtEl>
                                          <p:spTgt spid="8"/>
                                        </p:tgtEl>
                                      </p:cBhvr>
                                    </p:animEffect>
                                    <p:set>
                                      <p:cBhvr>
                                        <p:cTn id="47" dur="1" fill="hold">
                                          <p:stCondLst>
                                            <p:cond delay="499"/>
                                          </p:stCondLst>
                                        </p:cTn>
                                        <p:tgtEl>
                                          <p:spTgt spid="8"/>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dissolve">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dissolve">
                                      <p:cBhvr>
                                        <p:cTn id="57" dur="500"/>
                                        <p:tgtEl>
                                          <p:spTgt spid="3">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xit" presetSubtype="0" fill="hold" grpId="1" nodeType="clickEffect">
                                  <p:stCondLst>
                                    <p:cond delay="0"/>
                                  </p:stCondLst>
                                  <p:childTnLst>
                                    <p:animEffect transition="out" filter="dissolve">
                                      <p:cBhvr>
                                        <p:cTn id="61" dur="500"/>
                                        <p:tgtEl>
                                          <p:spTgt spid="11"/>
                                        </p:tgtEl>
                                      </p:cBhvr>
                                    </p:animEffect>
                                    <p:set>
                                      <p:cBhvr>
                                        <p:cTn id="62" dur="1" fill="hold">
                                          <p:stCondLst>
                                            <p:cond delay="499"/>
                                          </p:stCondLst>
                                        </p:cTn>
                                        <p:tgtEl>
                                          <p:spTgt spid="11"/>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dissolve">
                                      <p:cBhvr>
                                        <p:cTn id="67" dur="500"/>
                                        <p:tgtEl>
                                          <p:spTgt spid="12"/>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3">
                                            <p:txEl>
                                              <p:pRg st="3" end="3"/>
                                            </p:txEl>
                                          </p:spTgt>
                                        </p:tgtEl>
                                        <p:attrNameLst>
                                          <p:attrName>style.visibility</p:attrName>
                                        </p:attrNameLst>
                                      </p:cBhvr>
                                      <p:to>
                                        <p:strVal val="visible"/>
                                      </p:to>
                                    </p:set>
                                    <p:animEffect transition="in" filter="dissolve">
                                      <p:cBhvr>
                                        <p:cTn id="72" dur="500"/>
                                        <p:tgtEl>
                                          <p:spTgt spid="3">
                                            <p:txEl>
                                              <p:pRg st="3" end="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xit" presetSubtype="0" fill="hold" grpId="1" nodeType="clickEffect">
                                  <p:stCondLst>
                                    <p:cond delay="0"/>
                                  </p:stCondLst>
                                  <p:childTnLst>
                                    <p:animEffect transition="out" filter="dissolve">
                                      <p:cBhvr>
                                        <p:cTn id="76" dur="500"/>
                                        <p:tgtEl>
                                          <p:spTgt spid="12"/>
                                        </p:tgtEl>
                                      </p:cBhvr>
                                    </p:animEffect>
                                    <p:set>
                                      <p:cBhvr>
                                        <p:cTn id="77"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7" grpId="1" animBg="1"/>
      <p:bldP spid="8" grpId="0" animBg="1"/>
      <p:bldP spid="8" grpId="1" animBg="1"/>
      <p:bldP spid="11" grpId="0" animBg="1"/>
      <p:bldP spid="11" grpId="1" animBg="1"/>
      <p:bldP spid="12" grpId="0" animBg="1"/>
      <p:bldP spid="1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400" dirty="0" smtClean="0"/>
              <a:t>因果の方向</a:t>
            </a:r>
            <a:endParaRPr kumimoji="1" lang="ja-JP" altLang="en-US" sz="2400" dirty="0"/>
          </a:p>
        </p:txBody>
      </p:sp>
      <p:sp>
        <p:nvSpPr>
          <p:cNvPr id="3" name="コンテンツ プレースホルダ 2"/>
          <p:cNvSpPr>
            <a:spLocks noGrp="1"/>
          </p:cNvSpPr>
          <p:nvPr>
            <p:ph idx="1"/>
          </p:nvPr>
        </p:nvSpPr>
        <p:spPr>
          <a:xfrm>
            <a:off x="467544" y="1196752"/>
            <a:ext cx="8229600" cy="504056"/>
          </a:xfrm>
        </p:spPr>
        <p:txBody>
          <a:bodyPr>
            <a:normAutofit/>
          </a:bodyPr>
          <a:lstStyle/>
          <a:p>
            <a:r>
              <a:rPr kumimoji="1" lang="ja-JP" altLang="en-US" sz="2000" dirty="0" smtClean="0"/>
              <a:t>制度評価とカード取得には相互作用がある</a:t>
            </a:r>
            <a:endParaRPr kumimoji="1" lang="ja-JP" altLang="en-US" sz="2000" dirty="0"/>
          </a:p>
        </p:txBody>
      </p:sp>
      <p:grpSp>
        <p:nvGrpSpPr>
          <p:cNvPr id="9" name="グループ化 8"/>
          <p:cNvGrpSpPr/>
          <p:nvPr/>
        </p:nvGrpSpPr>
        <p:grpSpPr>
          <a:xfrm>
            <a:off x="981944" y="2060847"/>
            <a:ext cx="4968552" cy="369332"/>
            <a:chOff x="971600" y="2204864"/>
            <a:chExt cx="4968552" cy="369332"/>
          </a:xfrm>
        </p:grpSpPr>
        <p:sp>
          <p:nvSpPr>
            <p:cNvPr id="4" name="テキスト ボックス 3"/>
            <p:cNvSpPr txBox="1"/>
            <p:nvPr/>
          </p:nvSpPr>
          <p:spPr>
            <a:xfrm>
              <a:off x="971600" y="2204864"/>
              <a:ext cx="2304256" cy="369332"/>
            </a:xfrm>
            <a:prstGeom prst="rect">
              <a:avLst/>
            </a:prstGeom>
            <a:noFill/>
          </p:spPr>
          <p:txBody>
            <a:bodyPr wrap="square" rtlCol="0">
              <a:spAutoFit/>
            </a:bodyPr>
            <a:lstStyle/>
            <a:p>
              <a:r>
                <a:rPr kumimoji="1" lang="ja-JP" altLang="en-US" dirty="0" smtClean="0"/>
                <a:t>制度への肯定的評価</a:t>
              </a:r>
              <a:endParaRPr kumimoji="1" lang="ja-JP" altLang="en-US" dirty="0"/>
            </a:p>
          </p:txBody>
        </p:sp>
        <p:sp>
          <p:nvSpPr>
            <p:cNvPr id="5" name="テキスト ボックス 4"/>
            <p:cNvSpPr txBox="1"/>
            <p:nvPr/>
          </p:nvSpPr>
          <p:spPr>
            <a:xfrm>
              <a:off x="3851920" y="2204864"/>
              <a:ext cx="2088232" cy="369332"/>
            </a:xfrm>
            <a:prstGeom prst="rect">
              <a:avLst/>
            </a:prstGeom>
            <a:noFill/>
          </p:spPr>
          <p:txBody>
            <a:bodyPr wrap="square" rtlCol="0">
              <a:spAutoFit/>
            </a:bodyPr>
            <a:lstStyle/>
            <a:p>
              <a:r>
                <a:rPr kumimoji="1" lang="ja-JP" altLang="en-US" dirty="0" smtClean="0"/>
                <a:t>カードの取得</a:t>
              </a:r>
              <a:endParaRPr kumimoji="1" lang="en-US" altLang="ja-JP" dirty="0" smtClean="0"/>
            </a:p>
          </p:txBody>
        </p:sp>
      </p:grpSp>
      <p:sp>
        <p:nvSpPr>
          <p:cNvPr id="11" name="テキスト ボックス 10"/>
          <p:cNvSpPr txBox="1"/>
          <p:nvPr/>
        </p:nvSpPr>
        <p:spPr>
          <a:xfrm>
            <a:off x="4716016" y="2780928"/>
            <a:ext cx="3384376" cy="1200329"/>
          </a:xfrm>
          <a:prstGeom prst="rect">
            <a:avLst/>
          </a:prstGeom>
          <a:noFill/>
        </p:spPr>
        <p:txBody>
          <a:bodyPr wrap="square" rtlCol="0">
            <a:spAutoFit/>
          </a:bodyPr>
          <a:lstStyle/>
          <a:p>
            <a:r>
              <a:rPr kumimoji="1" lang="ja-JP" altLang="en-US" dirty="0" smtClean="0"/>
              <a:t>＋　</a:t>
            </a:r>
            <a:r>
              <a:rPr kumimoji="1" lang="en-US" altLang="ja-JP" dirty="0" smtClean="0"/>
              <a:t>1)</a:t>
            </a:r>
            <a:r>
              <a:rPr kumimoji="1" lang="ja-JP" altLang="en-US" dirty="0" smtClean="0"/>
              <a:t>カード取得で理解が進む</a:t>
            </a:r>
            <a:endParaRPr kumimoji="1" lang="en-US" altLang="ja-JP" dirty="0" smtClean="0"/>
          </a:p>
          <a:p>
            <a:r>
              <a:rPr lang="ja-JP" altLang="en-US" dirty="0"/>
              <a:t>　</a:t>
            </a:r>
            <a:r>
              <a:rPr lang="ja-JP" altLang="en-US" dirty="0" smtClean="0"/>
              <a:t>　  </a:t>
            </a:r>
            <a:r>
              <a:rPr lang="en-US" altLang="ja-JP" dirty="0" smtClean="0"/>
              <a:t>2)</a:t>
            </a:r>
            <a:r>
              <a:rPr lang="ja-JP" altLang="en-US" dirty="0" smtClean="0"/>
              <a:t>認知的不協和の解消</a:t>
            </a:r>
            <a:endParaRPr lang="en-US" altLang="ja-JP" dirty="0" smtClean="0"/>
          </a:p>
          <a:p>
            <a:endParaRPr kumimoji="1" lang="en-US" altLang="ja-JP" dirty="0"/>
          </a:p>
          <a:p>
            <a:r>
              <a:rPr lang="ja-JP" altLang="en-US" dirty="0" smtClean="0"/>
              <a:t>ー　</a:t>
            </a:r>
            <a:r>
              <a:rPr lang="en-US" altLang="ja-JP" dirty="0" smtClean="0"/>
              <a:t>3)</a:t>
            </a:r>
            <a:r>
              <a:rPr lang="ja-JP" altLang="en-US" dirty="0" smtClean="0"/>
              <a:t>カード取得で不安が増進</a:t>
            </a:r>
            <a:endParaRPr kumimoji="1" lang="ja-JP" altLang="en-US" dirty="0"/>
          </a:p>
        </p:txBody>
      </p:sp>
      <p:grpSp>
        <p:nvGrpSpPr>
          <p:cNvPr id="16" name="グループ化 15"/>
          <p:cNvGrpSpPr/>
          <p:nvPr/>
        </p:nvGrpSpPr>
        <p:grpSpPr>
          <a:xfrm>
            <a:off x="2854152" y="1484784"/>
            <a:ext cx="1323473" cy="516631"/>
            <a:chOff x="2854152" y="1484784"/>
            <a:chExt cx="1323473" cy="516631"/>
          </a:xfrm>
        </p:grpSpPr>
        <p:sp>
          <p:nvSpPr>
            <p:cNvPr id="6" name="フリーフォーム 5"/>
            <p:cNvSpPr/>
            <p:nvPr/>
          </p:nvSpPr>
          <p:spPr>
            <a:xfrm>
              <a:off x="2854152" y="1772815"/>
              <a:ext cx="1323473" cy="228600"/>
            </a:xfrm>
            <a:custGeom>
              <a:avLst/>
              <a:gdLst>
                <a:gd name="connsiteX0" fmla="*/ 0 w 1323473"/>
                <a:gd name="connsiteY0" fmla="*/ 228600 h 228600"/>
                <a:gd name="connsiteX1" fmla="*/ 409073 w 1323473"/>
                <a:gd name="connsiteY1" fmla="*/ 36095 h 228600"/>
                <a:gd name="connsiteX2" fmla="*/ 625642 w 1323473"/>
                <a:gd name="connsiteY2" fmla="*/ 0 h 228600"/>
                <a:gd name="connsiteX3" fmla="*/ 986589 w 1323473"/>
                <a:gd name="connsiteY3" fmla="*/ 48126 h 228600"/>
                <a:gd name="connsiteX4" fmla="*/ 1323473 w 1323473"/>
                <a:gd name="connsiteY4" fmla="*/ 228600 h 22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3473" h="228600">
                  <a:moveTo>
                    <a:pt x="0" y="228600"/>
                  </a:moveTo>
                  <a:lnTo>
                    <a:pt x="409073" y="36095"/>
                  </a:lnTo>
                  <a:lnTo>
                    <a:pt x="625642" y="0"/>
                  </a:lnTo>
                  <a:lnTo>
                    <a:pt x="986589" y="48126"/>
                  </a:lnTo>
                  <a:lnTo>
                    <a:pt x="1323473" y="228600"/>
                  </a:lnTo>
                </a:path>
              </a:pathLst>
            </a:custGeom>
            <a:ln>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3131840" y="1484784"/>
              <a:ext cx="569387" cy="369332"/>
            </a:xfrm>
            <a:prstGeom prst="rect">
              <a:avLst/>
            </a:prstGeom>
            <a:noFill/>
          </p:spPr>
          <p:txBody>
            <a:bodyPr wrap="none" rtlCol="0">
              <a:spAutoFit/>
            </a:bodyPr>
            <a:lstStyle/>
            <a:p>
              <a:r>
                <a:rPr lang="ja-JP" altLang="en-US" dirty="0"/>
                <a:t>　</a:t>
              </a:r>
              <a:r>
                <a:rPr lang="ja-JP" altLang="en-US" dirty="0" smtClean="0"/>
                <a:t>＋</a:t>
              </a:r>
              <a:endParaRPr kumimoji="1" lang="ja-JP" altLang="en-US" dirty="0"/>
            </a:p>
          </p:txBody>
        </p:sp>
      </p:grpSp>
      <p:grpSp>
        <p:nvGrpSpPr>
          <p:cNvPr id="17" name="グループ化 16"/>
          <p:cNvGrpSpPr/>
          <p:nvPr/>
        </p:nvGrpSpPr>
        <p:grpSpPr>
          <a:xfrm>
            <a:off x="2926160" y="2492895"/>
            <a:ext cx="1124799" cy="790348"/>
            <a:chOff x="2926160" y="2492895"/>
            <a:chExt cx="1124799" cy="790348"/>
          </a:xfrm>
        </p:grpSpPr>
        <p:sp>
          <p:nvSpPr>
            <p:cNvPr id="7" name="フリーフォーム 6"/>
            <p:cNvSpPr/>
            <p:nvPr/>
          </p:nvSpPr>
          <p:spPr>
            <a:xfrm flipH="1" flipV="1">
              <a:off x="2926160" y="2492895"/>
              <a:ext cx="1124799" cy="195064"/>
            </a:xfrm>
            <a:custGeom>
              <a:avLst/>
              <a:gdLst>
                <a:gd name="connsiteX0" fmla="*/ 0 w 1323473"/>
                <a:gd name="connsiteY0" fmla="*/ 228600 h 228600"/>
                <a:gd name="connsiteX1" fmla="*/ 409073 w 1323473"/>
                <a:gd name="connsiteY1" fmla="*/ 36095 h 228600"/>
                <a:gd name="connsiteX2" fmla="*/ 625642 w 1323473"/>
                <a:gd name="connsiteY2" fmla="*/ 0 h 228600"/>
                <a:gd name="connsiteX3" fmla="*/ 986589 w 1323473"/>
                <a:gd name="connsiteY3" fmla="*/ 48126 h 228600"/>
                <a:gd name="connsiteX4" fmla="*/ 1323473 w 1323473"/>
                <a:gd name="connsiteY4" fmla="*/ 228600 h 22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3473" h="228600">
                  <a:moveTo>
                    <a:pt x="0" y="228600"/>
                  </a:moveTo>
                  <a:lnTo>
                    <a:pt x="409073" y="36095"/>
                  </a:lnTo>
                  <a:lnTo>
                    <a:pt x="625642" y="0"/>
                  </a:lnTo>
                  <a:lnTo>
                    <a:pt x="986589" y="48126"/>
                  </a:lnTo>
                  <a:lnTo>
                    <a:pt x="1323473" y="228600"/>
                  </a:lnTo>
                </a:path>
              </a:pathLst>
            </a:custGeom>
            <a:ln>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テキスト ボックス 13"/>
            <p:cNvSpPr txBox="1"/>
            <p:nvPr/>
          </p:nvSpPr>
          <p:spPr>
            <a:xfrm>
              <a:off x="3203848" y="2636912"/>
              <a:ext cx="569387" cy="646331"/>
            </a:xfrm>
            <a:prstGeom prst="rect">
              <a:avLst/>
            </a:prstGeom>
            <a:noFill/>
          </p:spPr>
          <p:txBody>
            <a:bodyPr wrap="none" rtlCol="0">
              <a:spAutoFit/>
            </a:bodyPr>
            <a:lstStyle/>
            <a:p>
              <a:r>
                <a:rPr lang="ja-JP" altLang="en-US" dirty="0"/>
                <a:t>　</a:t>
              </a:r>
              <a:r>
                <a:rPr lang="ja-JP" altLang="en-US" dirty="0" smtClean="0"/>
                <a:t>＋</a:t>
              </a:r>
              <a:endParaRPr lang="en-US" altLang="ja-JP" dirty="0" smtClean="0"/>
            </a:p>
            <a:p>
              <a:r>
                <a:rPr kumimoji="1" lang="ja-JP" altLang="en-US" dirty="0"/>
                <a:t>　</a:t>
              </a:r>
              <a:r>
                <a:rPr kumimoji="1" lang="ja-JP" altLang="en-US" dirty="0" smtClean="0"/>
                <a:t>－</a:t>
              </a:r>
              <a:endParaRPr kumimoji="1" lang="ja-JP" altLang="en-US" dirty="0"/>
            </a:p>
          </p:txBody>
        </p:sp>
      </p:grpSp>
      <p:sp>
        <p:nvSpPr>
          <p:cNvPr id="8" name="テキスト ボックス 7"/>
          <p:cNvSpPr txBox="1"/>
          <p:nvPr/>
        </p:nvSpPr>
        <p:spPr>
          <a:xfrm>
            <a:off x="728564" y="4581128"/>
            <a:ext cx="7678705" cy="1477328"/>
          </a:xfrm>
          <a:prstGeom prst="rect">
            <a:avLst/>
          </a:prstGeom>
          <a:noFill/>
        </p:spPr>
        <p:txBody>
          <a:bodyPr wrap="none" rtlCol="0">
            <a:spAutoFit/>
          </a:bodyPr>
          <a:lstStyle/>
          <a:p>
            <a:r>
              <a:rPr kumimoji="1" lang="ja-JP" altLang="en-US" dirty="0" smtClean="0"/>
              <a:t>カード取得の効果（逆因果）があるかどうか見るには、カード取得が外生的に、</a:t>
            </a:r>
            <a:endParaRPr kumimoji="1" lang="en-US" altLang="ja-JP" dirty="0" smtClean="0"/>
          </a:p>
          <a:p>
            <a:r>
              <a:rPr lang="ja-JP" altLang="en-US" dirty="0" smtClean="0"/>
              <a:t>すなわち</a:t>
            </a:r>
            <a:r>
              <a:rPr lang="ja-JP" altLang="en-US" dirty="0"/>
              <a:t>本人</a:t>
            </a:r>
            <a:r>
              <a:rPr lang="ja-JP" altLang="en-US" dirty="0" smtClean="0"/>
              <a:t>に</a:t>
            </a:r>
            <a:r>
              <a:rPr lang="ja-JP" altLang="en-US" dirty="0"/>
              <a:t>意思</a:t>
            </a:r>
            <a:r>
              <a:rPr lang="ja-JP" altLang="en-US" dirty="0" smtClean="0"/>
              <a:t>とは</a:t>
            </a:r>
            <a:r>
              <a:rPr lang="ja-JP" altLang="en-US" dirty="0"/>
              <a:t>別</a:t>
            </a:r>
            <a:r>
              <a:rPr lang="ja-JP" altLang="en-US" dirty="0" smtClean="0"/>
              <a:t>に半ば強制的に行われるケースを見ればよい。</a:t>
            </a:r>
            <a:endParaRPr lang="en-US" altLang="ja-JP" dirty="0" smtClean="0"/>
          </a:p>
          <a:p>
            <a:endParaRPr kumimoji="1" lang="en-US" altLang="ja-JP" dirty="0"/>
          </a:p>
          <a:p>
            <a:r>
              <a:rPr lang="ja-JP" altLang="en-US" dirty="0"/>
              <a:t>強制的</a:t>
            </a:r>
            <a:r>
              <a:rPr lang="ja-JP" altLang="en-US" dirty="0" smtClean="0"/>
              <a:t>にカード取得が行われた場合でも、肯定的評価をする人が高ければ、</a:t>
            </a:r>
            <a:endParaRPr lang="en-US" altLang="ja-JP" dirty="0" smtClean="0"/>
          </a:p>
          <a:p>
            <a:r>
              <a:rPr lang="ja-JP" altLang="en-US" dirty="0" smtClean="0"/>
              <a:t>上記</a:t>
            </a:r>
            <a:r>
              <a:rPr lang="en-US" altLang="ja-JP" dirty="0" smtClean="0"/>
              <a:t>1)</a:t>
            </a:r>
            <a:r>
              <a:rPr lang="ja-JP" altLang="en-US" dirty="0" smtClean="0"/>
              <a:t>と</a:t>
            </a:r>
            <a:r>
              <a:rPr lang="en-US" altLang="ja-JP" dirty="0" smtClean="0"/>
              <a:t>2)</a:t>
            </a:r>
            <a:r>
              <a:rPr lang="ja-JP" altLang="en-US" dirty="0" smtClean="0"/>
              <a:t>の逆因果の存在が示唆される。</a:t>
            </a:r>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dissolv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dissolv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ssolv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ssolv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a:stretch>
            <a:fillRect/>
          </a:stretch>
        </p:blipFill>
        <p:spPr>
          <a:xfrm>
            <a:off x="683568" y="1594143"/>
            <a:ext cx="7525584" cy="3938540"/>
          </a:xfrm>
          <a:prstGeom prst="rect">
            <a:avLst/>
          </a:prstGeom>
        </p:spPr>
      </p:pic>
      <p:sp>
        <p:nvSpPr>
          <p:cNvPr id="2" name="タイトル 1"/>
          <p:cNvSpPr>
            <a:spLocks noGrp="1"/>
          </p:cNvSpPr>
          <p:nvPr>
            <p:ph type="title"/>
          </p:nvPr>
        </p:nvSpPr>
        <p:spPr/>
        <p:txBody>
          <a:bodyPr>
            <a:normAutofit/>
          </a:bodyPr>
          <a:lstStyle/>
          <a:p>
            <a:r>
              <a:rPr lang="ja-JP" altLang="en-US" sz="2400" dirty="0" smtClean="0"/>
              <a:t>制度への評価：仕事などで取得した人と非取得者で比較</a:t>
            </a:r>
            <a:endParaRPr kumimoji="1" lang="ja-JP" altLang="en-US" sz="2400" dirty="0"/>
          </a:p>
        </p:txBody>
      </p:sp>
      <p:sp>
        <p:nvSpPr>
          <p:cNvPr id="3" name="コンテンツ プレースホルダー 2"/>
          <p:cNvSpPr>
            <a:spLocks noGrp="1"/>
          </p:cNvSpPr>
          <p:nvPr>
            <p:ph idx="1"/>
          </p:nvPr>
        </p:nvSpPr>
        <p:spPr>
          <a:xfrm>
            <a:off x="467544" y="1052736"/>
            <a:ext cx="8229600" cy="792088"/>
          </a:xfrm>
        </p:spPr>
        <p:txBody>
          <a:bodyPr>
            <a:normAutofit/>
          </a:bodyPr>
          <a:lstStyle/>
          <a:p>
            <a:r>
              <a:rPr kumimoji="1" lang="ja-JP" altLang="en-US" sz="1600" dirty="0" smtClean="0"/>
              <a:t>制度への評価の平均値をとる。</a:t>
            </a:r>
            <a:endParaRPr kumimoji="1" lang="en-US" altLang="ja-JP" sz="1600" dirty="0" smtClean="0"/>
          </a:p>
          <a:p>
            <a:pPr lvl="1"/>
            <a:r>
              <a:rPr lang="ja-JP" altLang="en-US" sz="1600" dirty="0" smtClean="0"/>
              <a:t>５つの肯定的評価への同意度（</a:t>
            </a:r>
            <a:r>
              <a:rPr lang="en-US" altLang="ja-JP" sz="1600" dirty="0" smtClean="0"/>
              <a:t>1</a:t>
            </a:r>
            <a:r>
              <a:rPr lang="ja-JP" altLang="en-US" sz="1600" dirty="0" smtClean="0"/>
              <a:t>点～</a:t>
            </a:r>
            <a:r>
              <a:rPr lang="en-US" altLang="ja-JP" sz="1600" dirty="0" smtClean="0"/>
              <a:t>4</a:t>
            </a:r>
            <a:r>
              <a:rPr lang="ja-JP" altLang="en-US" sz="1600" dirty="0" smtClean="0"/>
              <a:t>点）の平均点。否定的評価も同様。</a:t>
            </a:r>
            <a:endParaRPr kumimoji="1" lang="ja-JP" altLang="en-US" sz="1600" dirty="0"/>
          </a:p>
        </p:txBody>
      </p:sp>
      <p:grpSp>
        <p:nvGrpSpPr>
          <p:cNvPr id="12" name="グループ化 11"/>
          <p:cNvGrpSpPr/>
          <p:nvPr/>
        </p:nvGrpSpPr>
        <p:grpSpPr>
          <a:xfrm>
            <a:off x="683568" y="3015190"/>
            <a:ext cx="7416824" cy="1841414"/>
            <a:chOff x="683568" y="3027746"/>
            <a:chExt cx="7416824" cy="1841414"/>
          </a:xfrm>
        </p:grpSpPr>
        <p:sp>
          <p:nvSpPr>
            <p:cNvPr id="8" name="角丸四角形 7"/>
            <p:cNvSpPr/>
            <p:nvPr/>
          </p:nvSpPr>
          <p:spPr>
            <a:xfrm>
              <a:off x="683568" y="3027746"/>
              <a:ext cx="7416824" cy="50747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719572" y="3929720"/>
              <a:ext cx="7380820" cy="93944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 name="正方形/長方形 6"/>
          <p:cNvSpPr/>
          <p:nvPr/>
        </p:nvSpPr>
        <p:spPr>
          <a:xfrm>
            <a:off x="443443" y="2932213"/>
            <a:ext cx="7764772" cy="850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83346" y="3807279"/>
            <a:ext cx="7848872" cy="12058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1288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ssolv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xit" presetSubtype="0" fill="hold" grpId="0" nodeType="clickEffect">
                                  <p:stCondLst>
                                    <p:cond delay="0"/>
                                  </p:stCondLst>
                                  <p:childTnLst>
                                    <p:animEffect transition="out" filter="dissolv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9" presetClass="exit" presetSubtype="0" fill="hold" grpId="0" nodeType="clickEffect">
                                  <p:stCondLst>
                                    <p:cond delay="0"/>
                                  </p:stCondLst>
                                  <p:childTnLst>
                                    <p:animEffect transition="out" filter="dissolve">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dissolve">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504056"/>
          </a:xfrm>
        </p:spPr>
        <p:txBody>
          <a:bodyPr>
            <a:normAutofit/>
          </a:bodyPr>
          <a:lstStyle/>
          <a:p>
            <a:r>
              <a:rPr kumimoji="1" lang="ja-JP" altLang="en-US" sz="2400" dirty="0" smtClean="0"/>
              <a:t>カード非取得者への普及策の効果</a:t>
            </a:r>
            <a:endParaRPr kumimoji="1" lang="ja-JP" altLang="en-US" sz="2400" dirty="0"/>
          </a:p>
        </p:txBody>
      </p:sp>
      <p:sp>
        <p:nvSpPr>
          <p:cNvPr id="3" name="コンテンツ プレースホルダ 2"/>
          <p:cNvSpPr>
            <a:spLocks noGrp="1"/>
          </p:cNvSpPr>
          <p:nvPr>
            <p:ph idx="1"/>
          </p:nvPr>
        </p:nvSpPr>
        <p:spPr>
          <a:xfrm>
            <a:off x="457200" y="5301208"/>
            <a:ext cx="8229600" cy="1368152"/>
          </a:xfrm>
        </p:spPr>
        <p:txBody>
          <a:bodyPr/>
          <a:lstStyle/>
          <a:p>
            <a:endParaRPr kumimoji="1" lang="ja-JP" altLang="en-US" dirty="0"/>
          </a:p>
        </p:txBody>
      </p:sp>
      <p:pic>
        <p:nvPicPr>
          <p:cNvPr id="9222" name="Picture 6"/>
          <p:cNvPicPr>
            <a:picLocks noChangeAspect="1" noChangeArrowheads="1"/>
          </p:cNvPicPr>
          <p:nvPr/>
        </p:nvPicPr>
        <p:blipFill>
          <a:blip r:embed="rId2" cstate="print"/>
          <a:srcRect/>
          <a:stretch>
            <a:fillRect/>
          </a:stretch>
        </p:blipFill>
        <p:spPr bwMode="auto">
          <a:xfrm>
            <a:off x="251520" y="2564904"/>
            <a:ext cx="8296297" cy="2376264"/>
          </a:xfrm>
          <a:prstGeom prst="rect">
            <a:avLst/>
          </a:prstGeom>
          <a:noFill/>
          <a:ln w="9525">
            <a:noFill/>
            <a:miter lim="800000"/>
            <a:headEnd/>
            <a:tailEnd/>
          </a:ln>
          <a:effectLst/>
        </p:spPr>
      </p:pic>
      <p:sp>
        <p:nvSpPr>
          <p:cNvPr id="9" name="テキスト ボックス 8"/>
          <p:cNvSpPr txBox="1"/>
          <p:nvPr/>
        </p:nvSpPr>
        <p:spPr>
          <a:xfrm>
            <a:off x="1475656" y="908720"/>
            <a:ext cx="5498621" cy="1569660"/>
          </a:xfrm>
          <a:prstGeom prst="rect">
            <a:avLst/>
          </a:prstGeom>
          <a:noFill/>
        </p:spPr>
        <p:txBody>
          <a:bodyPr wrap="square" rtlCol="0">
            <a:spAutoFit/>
          </a:bodyPr>
          <a:lstStyle/>
          <a:p>
            <a:r>
              <a:rPr lang="ja-JP" altLang="en-US" sz="1600" dirty="0" smtClean="0"/>
              <a:t>次の普及策があったらマイナンバーカードを取得するか</a:t>
            </a:r>
            <a:endParaRPr lang="en-US" altLang="ja-JP" sz="1600" dirty="0" smtClean="0"/>
          </a:p>
          <a:p>
            <a:r>
              <a:rPr lang="ja-JP" altLang="en-US" sz="1600" dirty="0" smtClean="0"/>
              <a:t>　１</a:t>
            </a:r>
            <a:r>
              <a:rPr lang="ja-JP" altLang="en-US" sz="1600" dirty="0"/>
              <a:t>）追加メリット：年金やコロナ給付金、病歴に応じた医療など</a:t>
            </a:r>
          </a:p>
          <a:p>
            <a:r>
              <a:rPr lang="ja-JP" altLang="en-US" sz="1600" dirty="0" smtClean="0"/>
              <a:t>　２</a:t>
            </a:r>
            <a:r>
              <a:rPr lang="ja-JP" altLang="en-US" sz="1600" dirty="0"/>
              <a:t>）手続き簡素化：取得が１回窓口に行くだけで済む</a:t>
            </a:r>
          </a:p>
          <a:p>
            <a:r>
              <a:rPr lang="ja-JP" altLang="en-US" sz="1600" dirty="0" smtClean="0"/>
              <a:t>　３</a:t>
            </a:r>
            <a:r>
              <a:rPr lang="ja-JP" altLang="en-US" sz="1600" dirty="0"/>
              <a:t>）スマホのアプリにする</a:t>
            </a:r>
          </a:p>
          <a:p>
            <a:r>
              <a:rPr lang="ja-JP" altLang="en-US" sz="1600" dirty="0" smtClean="0"/>
              <a:t>　４）プライバシー対策</a:t>
            </a:r>
            <a:r>
              <a:rPr lang="ja-JP" altLang="en-US" sz="1600" dirty="0"/>
              <a:t>：不正</a:t>
            </a:r>
            <a:r>
              <a:rPr lang="ja-JP" altLang="en-US" sz="1600" dirty="0" smtClean="0"/>
              <a:t>利用した役人等に</a:t>
            </a:r>
            <a:r>
              <a:rPr lang="ja-JP" altLang="en-US" sz="1600" dirty="0"/>
              <a:t>懲役刑を科す</a:t>
            </a:r>
          </a:p>
          <a:p>
            <a:r>
              <a:rPr lang="ja-JP" altLang="en-US" sz="1600" dirty="0" smtClean="0"/>
              <a:t>　５</a:t>
            </a:r>
            <a:r>
              <a:rPr lang="ja-JP" altLang="en-US" sz="1600" dirty="0"/>
              <a:t>）金銭誘因：</a:t>
            </a:r>
            <a:r>
              <a:rPr lang="en-US" altLang="ja-JP" sz="1600" dirty="0"/>
              <a:t>5000</a:t>
            </a:r>
            <a:r>
              <a:rPr lang="ja-JP" altLang="en-US" sz="1600" dirty="0"/>
              <a:t>円分の電子マネーがもらえる</a:t>
            </a:r>
            <a:endParaRPr kumimoji="1" lang="ja-JP" altLang="en-US" sz="1600" dirty="0"/>
          </a:p>
        </p:txBody>
      </p:sp>
      <p:grpSp>
        <p:nvGrpSpPr>
          <p:cNvPr id="13" name="グループ化 12"/>
          <p:cNvGrpSpPr/>
          <p:nvPr/>
        </p:nvGrpSpPr>
        <p:grpSpPr>
          <a:xfrm>
            <a:off x="467544" y="2570833"/>
            <a:ext cx="7848101" cy="4287167"/>
            <a:chOff x="536156" y="2348880"/>
            <a:chExt cx="7848101" cy="4287167"/>
          </a:xfrm>
        </p:grpSpPr>
        <p:pic>
          <p:nvPicPr>
            <p:cNvPr id="9223" name="Picture 7"/>
            <p:cNvPicPr>
              <a:picLocks noChangeAspect="1" noChangeArrowheads="1"/>
            </p:cNvPicPr>
            <p:nvPr/>
          </p:nvPicPr>
          <p:blipFill>
            <a:blip r:embed="rId3" cstate="print"/>
            <a:srcRect/>
            <a:stretch>
              <a:fillRect/>
            </a:stretch>
          </p:blipFill>
          <p:spPr bwMode="auto">
            <a:xfrm>
              <a:off x="539552" y="2348880"/>
              <a:ext cx="7844705" cy="2232248"/>
            </a:xfrm>
            <a:prstGeom prst="rect">
              <a:avLst/>
            </a:prstGeom>
            <a:noFill/>
            <a:ln w="9525">
              <a:noFill/>
              <a:miter lim="800000"/>
              <a:headEnd/>
              <a:tailEnd/>
            </a:ln>
            <a:effectLst/>
          </p:spPr>
        </p:pic>
        <p:pic>
          <p:nvPicPr>
            <p:cNvPr id="9224" name="Picture 8"/>
            <p:cNvPicPr>
              <a:picLocks noChangeAspect="1" noChangeArrowheads="1"/>
            </p:cNvPicPr>
            <p:nvPr/>
          </p:nvPicPr>
          <p:blipFill>
            <a:blip r:embed="rId4" cstate="print"/>
            <a:srcRect/>
            <a:stretch>
              <a:fillRect/>
            </a:stretch>
          </p:blipFill>
          <p:spPr bwMode="auto">
            <a:xfrm>
              <a:off x="536156" y="4581128"/>
              <a:ext cx="7780260" cy="2054919"/>
            </a:xfrm>
            <a:prstGeom prst="rect">
              <a:avLst/>
            </a:prstGeom>
            <a:noFill/>
            <a:ln w="9525">
              <a:noFill/>
              <a:miter lim="800000"/>
              <a:headEnd/>
              <a:tailEnd/>
            </a:ln>
            <a:effectLst/>
          </p:spPr>
        </p:pic>
      </p:gr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222"/>
                                        </p:tgtEl>
                                        <p:attrNameLst>
                                          <p:attrName>style.visibility</p:attrName>
                                        </p:attrNameLst>
                                      </p:cBhvr>
                                      <p:to>
                                        <p:strVal val="visible"/>
                                      </p:to>
                                    </p:set>
                                    <p:animEffect transition="in" filter="dissolve">
                                      <p:cBhvr>
                                        <p:cTn id="12" dur="500"/>
                                        <p:tgtEl>
                                          <p:spTgt spid="922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nodeType="clickEffect">
                                  <p:stCondLst>
                                    <p:cond delay="0"/>
                                  </p:stCondLst>
                                  <p:childTnLst>
                                    <p:animEffect transition="out" filter="dissolve">
                                      <p:cBhvr>
                                        <p:cTn id="16" dur="500"/>
                                        <p:tgtEl>
                                          <p:spTgt spid="9222"/>
                                        </p:tgtEl>
                                      </p:cBhvr>
                                    </p:animEffect>
                                    <p:set>
                                      <p:cBhvr>
                                        <p:cTn id="17" dur="1" fill="hold">
                                          <p:stCondLst>
                                            <p:cond delay="499"/>
                                          </p:stCondLst>
                                        </p:cTn>
                                        <p:tgtEl>
                                          <p:spTgt spid="922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ssolv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カード</a:t>
            </a:r>
            <a:r>
              <a:rPr lang="ja-JP" altLang="en-US" dirty="0"/>
              <a:t>取得</a:t>
            </a:r>
            <a:r>
              <a:rPr lang="ja-JP" altLang="en-US" dirty="0" smtClean="0"/>
              <a:t>のコンジョイント</a:t>
            </a:r>
            <a:r>
              <a:rPr lang="ja-JP" altLang="en-US" dirty="0"/>
              <a:t>分析</a:t>
            </a:r>
            <a:endParaRPr kumimoji="1" lang="ja-JP" altLang="en-US" dirty="0"/>
          </a:p>
        </p:txBody>
      </p:sp>
      <p:sp>
        <p:nvSpPr>
          <p:cNvPr id="3" name="コンテンツ プレースホルダー 2"/>
          <p:cNvSpPr>
            <a:spLocks noGrp="1"/>
          </p:cNvSpPr>
          <p:nvPr>
            <p:ph idx="1"/>
          </p:nvPr>
        </p:nvSpPr>
        <p:spPr>
          <a:xfrm>
            <a:off x="467544" y="1175108"/>
            <a:ext cx="8507288" cy="2016224"/>
          </a:xfrm>
        </p:spPr>
        <p:txBody>
          <a:bodyPr>
            <a:normAutofit/>
          </a:bodyPr>
          <a:lstStyle/>
          <a:p>
            <a:r>
              <a:rPr kumimoji="1" lang="ja-JP" altLang="en-US" sz="2000" dirty="0" smtClean="0"/>
              <a:t>カード取得の要因（属性）</a:t>
            </a:r>
            <a:endParaRPr kumimoji="1" lang="en-US" altLang="ja-JP" sz="2000" dirty="0" smtClean="0"/>
          </a:p>
          <a:p>
            <a:pPr lvl="1"/>
            <a:r>
              <a:rPr lang="ja-JP" altLang="en-US" sz="1600" dirty="0" smtClean="0"/>
              <a:t>１）年金</a:t>
            </a:r>
            <a:r>
              <a:rPr lang="ja-JP" altLang="en-US" sz="1600" dirty="0"/>
              <a:t>やコロナ給付金等の確実な受取、病歴に応じた医療など追加メリットが得られる</a:t>
            </a:r>
          </a:p>
          <a:p>
            <a:pPr lvl="1"/>
            <a:r>
              <a:rPr lang="ja-JP" altLang="en-US" sz="1600" dirty="0" smtClean="0"/>
              <a:t>２）カード取得手続きが</a:t>
            </a:r>
            <a:r>
              <a:rPr lang="ja-JP" altLang="en-US" sz="1600" dirty="0"/>
              <a:t>１回窓口に行くだけで済む</a:t>
            </a:r>
          </a:p>
          <a:p>
            <a:pPr lvl="1"/>
            <a:r>
              <a:rPr lang="ja-JP" altLang="en-US" sz="1600" dirty="0" smtClean="0"/>
              <a:t>３</a:t>
            </a:r>
            <a:r>
              <a:rPr lang="ja-JP" altLang="en-US" sz="1600" dirty="0"/>
              <a:t>）スマートフォンのアプリ（スマホアプリ）になる</a:t>
            </a:r>
          </a:p>
          <a:p>
            <a:pPr lvl="1"/>
            <a:r>
              <a:rPr lang="ja-JP" altLang="en-US" sz="1600" dirty="0" smtClean="0"/>
              <a:t>４）役所などの悪用者</a:t>
            </a:r>
            <a:r>
              <a:rPr lang="ja-JP" altLang="en-US" sz="1600" dirty="0"/>
              <a:t>には懲役刑を科す</a:t>
            </a:r>
          </a:p>
          <a:p>
            <a:pPr lvl="1"/>
            <a:r>
              <a:rPr lang="ja-JP" altLang="en-US" sz="1600" dirty="0" smtClean="0"/>
              <a:t>５</a:t>
            </a:r>
            <a:r>
              <a:rPr lang="ja-JP" altLang="en-US" sz="1600" dirty="0"/>
              <a:t>）カードを取得すると</a:t>
            </a:r>
            <a:r>
              <a:rPr lang="en-US" altLang="ja-JP" sz="1600" dirty="0"/>
              <a:t>5000</a:t>
            </a:r>
            <a:r>
              <a:rPr lang="ja-JP" altLang="en-US" sz="1600" dirty="0" smtClean="0"/>
              <a:t>円分（</a:t>
            </a:r>
            <a:r>
              <a:rPr lang="en-US" altLang="ja-JP" sz="1600" dirty="0" smtClean="0"/>
              <a:t>or 10000</a:t>
            </a:r>
            <a:r>
              <a:rPr lang="ja-JP" altLang="en-US" sz="1600" dirty="0" smtClean="0"/>
              <a:t>円分）の</a:t>
            </a:r>
            <a:r>
              <a:rPr lang="ja-JP" altLang="en-US" sz="1600" dirty="0"/>
              <a:t>電子マネーがもらえる</a:t>
            </a:r>
            <a:endParaRPr kumimoji="1" lang="ja-JP" altLang="en-US" sz="1600" dirty="0"/>
          </a:p>
        </p:txBody>
      </p:sp>
      <p:pic>
        <p:nvPicPr>
          <p:cNvPr id="5" name="図 4"/>
          <p:cNvPicPr>
            <a:picLocks noChangeAspect="1"/>
          </p:cNvPicPr>
          <p:nvPr/>
        </p:nvPicPr>
        <p:blipFill>
          <a:blip r:embed="rId2"/>
          <a:stretch>
            <a:fillRect/>
          </a:stretch>
        </p:blipFill>
        <p:spPr>
          <a:xfrm>
            <a:off x="1691680" y="3429000"/>
            <a:ext cx="4997492" cy="1987959"/>
          </a:xfrm>
          <a:prstGeom prst="rect">
            <a:avLst/>
          </a:prstGeom>
        </p:spPr>
      </p:pic>
      <p:sp>
        <p:nvSpPr>
          <p:cNvPr id="6" name="テキスト ボックス 5"/>
          <p:cNvSpPr txBox="1"/>
          <p:nvPr/>
        </p:nvSpPr>
        <p:spPr>
          <a:xfrm>
            <a:off x="719899" y="5573672"/>
            <a:ext cx="8424101" cy="1138773"/>
          </a:xfrm>
          <a:prstGeom prst="rect">
            <a:avLst/>
          </a:prstGeom>
          <a:noFill/>
        </p:spPr>
        <p:txBody>
          <a:bodyPr wrap="none" rtlCol="0">
            <a:spAutoFit/>
          </a:bodyPr>
          <a:lstStyle/>
          <a:p>
            <a:r>
              <a:rPr lang="ja-JP" altLang="en-US" sz="1600" dirty="0" smtClean="0"/>
              <a:t>各属性の効用をポイントの支払額に</a:t>
            </a:r>
            <a:r>
              <a:rPr lang="ja-JP" altLang="en-US" sz="1600" dirty="0"/>
              <a:t>換算</a:t>
            </a:r>
            <a:endParaRPr lang="en-US" altLang="ja-JP" sz="1600" dirty="0" smtClean="0"/>
          </a:p>
          <a:p>
            <a:r>
              <a:rPr lang="ja-JP" altLang="en-US" sz="1600" dirty="0" smtClean="0"/>
              <a:t>　　例：取得手続きが</a:t>
            </a:r>
            <a:r>
              <a:rPr lang="en-US" altLang="ja-JP" sz="1600" dirty="0" smtClean="0"/>
              <a:t>1</a:t>
            </a:r>
            <a:r>
              <a:rPr lang="ja-JP" altLang="en-US" sz="1600" dirty="0" smtClean="0"/>
              <a:t>回になることが、ポイント</a:t>
            </a:r>
            <a:r>
              <a:rPr lang="en-US" altLang="ja-JP" sz="1600" dirty="0" smtClean="0"/>
              <a:t>A</a:t>
            </a:r>
            <a:r>
              <a:rPr lang="ja-JP" altLang="en-US" sz="1600" dirty="0" smtClean="0"/>
              <a:t>円分に相当する</a:t>
            </a:r>
            <a:endParaRPr lang="en-US" altLang="ja-JP" sz="1600" dirty="0" smtClean="0"/>
          </a:p>
          <a:p>
            <a:r>
              <a:rPr kumimoji="1" lang="ja-JP" altLang="en-US" dirty="0"/>
              <a:t>　</a:t>
            </a:r>
            <a:r>
              <a:rPr kumimoji="1" lang="ja-JP" altLang="en-US" dirty="0" smtClean="0"/>
              <a:t>　　</a:t>
            </a:r>
            <a:r>
              <a:rPr kumimoji="1" lang="ja-JP" altLang="en-US" sz="1400" dirty="0" smtClean="0"/>
              <a:t>＝取得手続きが</a:t>
            </a:r>
            <a:r>
              <a:rPr kumimoji="1" lang="en-US" altLang="ja-JP" sz="1400" dirty="0" smtClean="0"/>
              <a:t>1</a:t>
            </a:r>
            <a:r>
              <a:rPr kumimoji="1" lang="ja-JP" altLang="en-US" sz="1400" dirty="0" smtClean="0"/>
              <a:t>回になることによる取得者の増加人数とポイント</a:t>
            </a:r>
            <a:r>
              <a:rPr kumimoji="1" lang="en-US" altLang="ja-JP" sz="1400" dirty="0" smtClean="0"/>
              <a:t>A</a:t>
            </a:r>
            <a:r>
              <a:rPr kumimoji="1" lang="ja-JP" altLang="en-US" sz="1400" dirty="0" smtClean="0"/>
              <a:t>円付加による取得者の増加が等しい</a:t>
            </a:r>
            <a:endParaRPr kumimoji="1" lang="en-US" altLang="ja-JP" sz="1400" dirty="0" smtClean="0"/>
          </a:p>
          <a:p>
            <a:r>
              <a:rPr lang="ja-JP" altLang="en-US" dirty="0"/>
              <a:t>　</a:t>
            </a:r>
            <a:r>
              <a:rPr lang="ja-JP" altLang="en-US" dirty="0" smtClean="0"/>
              <a:t>　　　　　　</a:t>
            </a:r>
            <a:endParaRPr kumimoji="1" lang="ja-JP" altLang="en-US" dirty="0"/>
          </a:p>
        </p:txBody>
      </p:sp>
    </p:spTree>
    <p:extLst>
      <p:ext uri="{BB962C8B-B14F-4D97-AF65-F5344CB8AC3E}">
        <p14:creationId xmlns:p14="http://schemas.microsoft.com/office/powerpoint/2010/main" val="165761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ssolv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dissolv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コンジョイント推定結果</a:t>
            </a:r>
            <a:endParaRPr kumimoji="1" lang="ja-JP" altLang="en-US" dirty="0"/>
          </a:p>
        </p:txBody>
      </p:sp>
      <p:sp>
        <p:nvSpPr>
          <p:cNvPr id="3" name="コンテンツ プレースホルダー 2"/>
          <p:cNvSpPr>
            <a:spLocks noGrp="1"/>
          </p:cNvSpPr>
          <p:nvPr>
            <p:ph idx="1"/>
          </p:nvPr>
        </p:nvSpPr>
        <p:spPr>
          <a:xfrm>
            <a:off x="621904" y="4761047"/>
            <a:ext cx="7920880" cy="1800200"/>
          </a:xfrm>
        </p:spPr>
        <p:txBody>
          <a:bodyPr>
            <a:normAutofit/>
          </a:bodyPr>
          <a:lstStyle/>
          <a:p>
            <a:r>
              <a:rPr kumimoji="1" lang="ja-JP" altLang="en-US" sz="2000" dirty="0" smtClean="0"/>
              <a:t>手続き</a:t>
            </a:r>
            <a:r>
              <a:rPr kumimoji="1" lang="en-US" altLang="ja-JP" sz="2000" dirty="0" smtClean="0"/>
              <a:t>1</a:t>
            </a:r>
            <a:r>
              <a:rPr kumimoji="1" lang="ja-JP" altLang="en-US" sz="2000" dirty="0" smtClean="0"/>
              <a:t>回化（</a:t>
            </a:r>
            <a:r>
              <a:rPr kumimoji="1" lang="en-US" altLang="ja-JP" sz="2000" dirty="0" smtClean="0"/>
              <a:t>3600</a:t>
            </a:r>
            <a:r>
              <a:rPr kumimoji="1" lang="ja-JP" altLang="en-US" sz="2000" dirty="0" smtClean="0"/>
              <a:t>円分）と不正利用の厳罰化（</a:t>
            </a:r>
            <a:r>
              <a:rPr kumimoji="1" lang="en-US" altLang="ja-JP" sz="2000" dirty="0" smtClean="0"/>
              <a:t>1600</a:t>
            </a:r>
            <a:r>
              <a:rPr kumimoji="1" lang="ja-JP" altLang="en-US" sz="2000" dirty="0" smtClean="0"/>
              <a:t>円分）が有効</a:t>
            </a:r>
            <a:endParaRPr kumimoji="1" lang="en-US" altLang="ja-JP" sz="2000" dirty="0" smtClean="0"/>
          </a:p>
          <a:p>
            <a:r>
              <a:rPr lang="ja-JP" altLang="en-US" sz="2000" dirty="0" smtClean="0"/>
              <a:t>追加便益（年金、給付金、病歴）はややマイナス。</a:t>
            </a:r>
            <a:r>
              <a:rPr kumimoji="1" lang="ja-JP" altLang="en-US" sz="2000" dirty="0" smtClean="0"/>
              <a:t>アプリ化にいたってはかなりマイナス（</a:t>
            </a:r>
            <a:r>
              <a:rPr kumimoji="1" lang="en-US" altLang="ja-JP" sz="2000" dirty="0" smtClean="0"/>
              <a:t>2600</a:t>
            </a:r>
            <a:r>
              <a:rPr kumimoji="1" lang="ja-JP" altLang="en-US" sz="2000" dirty="0" smtClean="0"/>
              <a:t>円分）。アプリは特に高齢者に評判が悪い。</a:t>
            </a:r>
            <a:endParaRPr kumimoji="1" lang="en-US" altLang="ja-JP" sz="2000" dirty="0" smtClean="0"/>
          </a:p>
          <a:p>
            <a:r>
              <a:rPr lang="ja-JP" altLang="en-US" sz="2000" dirty="0"/>
              <a:t>取得</a:t>
            </a:r>
            <a:r>
              <a:rPr lang="ja-JP" altLang="en-US" sz="2000" dirty="0" smtClean="0"/>
              <a:t>しない事の</a:t>
            </a:r>
            <a:r>
              <a:rPr lang="ja-JP" altLang="en-US" sz="2000" dirty="0"/>
              <a:t>効用</a:t>
            </a:r>
            <a:r>
              <a:rPr lang="ja-JP" altLang="en-US" sz="2000" dirty="0" smtClean="0"/>
              <a:t>が</a:t>
            </a:r>
            <a:r>
              <a:rPr lang="en-US" altLang="ja-JP" sz="2000" dirty="0" smtClean="0"/>
              <a:t>13,500</a:t>
            </a:r>
            <a:r>
              <a:rPr lang="ja-JP" altLang="en-US" sz="2000" dirty="0" smtClean="0"/>
              <a:t>円もあり、克服できない。</a:t>
            </a:r>
            <a:endParaRPr kumimoji="1" lang="ja-JP" altLang="en-US" sz="2000" dirty="0"/>
          </a:p>
        </p:txBody>
      </p:sp>
      <p:pic>
        <p:nvPicPr>
          <p:cNvPr id="4" name="図 3"/>
          <p:cNvPicPr>
            <a:picLocks noChangeAspect="1"/>
          </p:cNvPicPr>
          <p:nvPr/>
        </p:nvPicPr>
        <p:blipFill>
          <a:blip r:embed="rId2"/>
          <a:stretch>
            <a:fillRect/>
          </a:stretch>
        </p:blipFill>
        <p:spPr>
          <a:xfrm>
            <a:off x="1043608" y="1196752"/>
            <a:ext cx="6649670" cy="3420279"/>
          </a:xfrm>
          <a:prstGeom prst="rect">
            <a:avLst/>
          </a:prstGeom>
        </p:spPr>
      </p:pic>
    </p:spTree>
    <p:extLst>
      <p:ext uri="{BB962C8B-B14F-4D97-AF65-F5344CB8AC3E}">
        <p14:creationId xmlns:p14="http://schemas.microsoft.com/office/powerpoint/2010/main" val="697126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400" dirty="0" smtClean="0"/>
              <a:t>コンジョイント結果：取得意思ありなし別</a:t>
            </a:r>
            <a:endParaRPr kumimoji="1" lang="ja-JP" altLang="en-US" sz="2400" dirty="0"/>
          </a:p>
        </p:txBody>
      </p:sp>
      <p:sp>
        <p:nvSpPr>
          <p:cNvPr id="3" name="コンテンツ プレースホルダー 2"/>
          <p:cNvSpPr>
            <a:spLocks noGrp="1"/>
          </p:cNvSpPr>
          <p:nvPr>
            <p:ph idx="1"/>
          </p:nvPr>
        </p:nvSpPr>
        <p:spPr>
          <a:xfrm>
            <a:off x="189856" y="4725144"/>
            <a:ext cx="8784976" cy="2520280"/>
          </a:xfrm>
        </p:spPr>
        <p:txBody>
          <a:bodyPr>
            <a:normAutofit/>
          </a:bodyPr>
          <a:lstStyle/>
          <a:p>
            <a:r>
              <a:rPr kumimoji="1" lang="ja-JP" altLang="en-US" sz="1800" dirty="0" smtClean="0"/>
              <a:t>基本的傾向は全体と</a:t>
            </a:r>
            <a:r>
              <a:rPr lang="ja-JP" altLang="en-US" sz="1800" dirty="0" smtClean="0"/>
              <a:t>同じ。</a:t>
            </a:r>
            <a:endParaRPr kumimoji="1" lang="en-US" altLang="ja-JP" sz="1800" dirty="0" smtClean="0"/>
          </a:p>
          <a:p>
            <a:r>
              <a:rPr lang="ja-JP" altLang="en-US" sz="1800" dirty="0"/>
              <a:t>最大</a:t>
            </a:r>
            <a:r>
              <a:rPr lang="ja-JP" altLang="en-US" sz="1800" dirty="0" smtClean="0"/>
              <a:t>の</a:t>
            </a:r>
            <a:r>
              <a:rPr lang="ja-JP" altLang="en-US" sz="1800" dirty="0"/>
              <a:t>違</a:t>
            </a:r>
            <a:r>
              <a:rPr lang="ja-JP" altLang="en-US" sz="1800" dirty="0" smtClean="0"/>
              <a:t>いは、</a:t>
            </a:r>
            <a:r>
              <a:rPr lang="ja-JP" altLang="en-US" sz="1800" dirty="0"/>
              <a:t>取得</a:t>
            </a:r>
            <a:r>
              <a:rPr lang="ja-JP" altLang="en-US" sz="1800" dirty="0" smtClean="0"/>
              <a:t>しないときの効用である。</a:t>
            </a:r>
            <a:endParaRPr lang="en-US" altLang="ja-JP" sz="1800" dirty="0"/>
          </a:p>
          <a:p>
            <a:pPr lvl="1"/>
            <a:r>
              <a:rPr lang="ja-JP" altLang="en-US" sz="1600" dirty="0" smtClean="0"/>
              <a:t>未取得者は</a:t>
            </a:r>
            <a:r>
              <a:rPr lang="en-US" altLang="ja-JP" sz="1600" dirty="0" smtClean="0"/>
              <a:t>6,500</a:t>
            </a:r>
            <a:r>
              <a:rPr lang="ja-JP" altLang="en-US" sz="1600" dirty="0" smtClean="0"/>
              <a:t>円なので、手続き１回、厳罰化をともにすれば</a:t>
            </a:r>
            <a:r>
              <a:rPr lang="en-US" altLang="ja-JP" sz="1600" dirty="0" smtClean="0"/>
              <a:t>5,000</a:t>
            </a:r>
            <a:r>
              <a:rPr lang="ja-JP" altLang="en-US" sz="1600" dirty="0" smtClean="0"/>
              <a:t>円くらいなので、多少の金銭誘因（</a:t>
            </a:r>
            <a:r>
              <a:rPr lang="en-US" altLang="ja-JP" sz="1600" dirty="0" smtClean="0"/>
              <a:t>1500</a:t>
            </a:r>
            <a:r>
              <a:rPr lang="ja-JP" altLang="en-US" sz="1600" dirty="0" smtClean="0"/>
              <a:t>円程度）なりを加えれば取得する</a:t>
            </a:r>
            <a:endParaRPr lang="en-US" altLang="ja-JP" sz="1600" dirty="0" smtClean="0"/>
          </a:p>
          <a:p>
            <a:pPr lvl="1"/>
            <a:r>
              <a:rPr lang="ja-JP" altLang="en-US" sz="1600" dirty="0" smtClean="0"/>
              <a:t>反取得者は取得しないことの効用が</a:t>
            </a:r>
            <a:r>
              <a:rPr lang="en-US" altLang="ja-JP" sz="1600" dirty="0" smtClean="0"/>
              <a:t>20,900</a:t>
            </a:r>
            <a:r>
              <a:rPr lang="ja-JP" altLang="en-US" sz="1600" dirty="0" smtClean="0"/>
              <a:t>円にもなるので、これを超えるには、手続き</a:t>
            </a:r>
            <a:r>
              <a:rPr lang="en-US" altLang="ja-JP" sz="1600" dirty="0" smtClean="0"/>
              <a:t>1</a:t>
            </a:r>
            <a:r>
              <a:rPr lang="ja-JP" altLang="en-US" sz="1600" dirty="0" smtClean="0"/>
              <a:t>回化・厳罰化をしても</a:t>
            </a:r>
            <a:r>
              <a:rPr lang="en-US" altLang="ja-JP" sz="1600" dirty="0" smtClean="0"/>
              <a:t>15000</a:t>
            </a:r>
            <a:r>
              <a:rPr lang="ja-JP" altLang="en-US" sz="1600" dirty="0" smtClean="0"/>
              <a:t>円必要。</a:t>
            </a:r>
            <a:endParaRPr lang="en-US" altLang="ja-JP" sz="1600" dirty="0" smtClean="0"/>
          </a:p>
          <a:p>
            <a:pPr lvl="1"/>
            <a:r>
              <a:rPr lang="ja-JP" altLang="en-US" sz="1600" dirty="0" smtClean="0"/>
              <a:t>反</a:t>
            </a:r>
            <a:r>
              <a:rPr lang="ja-JP" altLang="en-US" sz="1600" dirty="0"/>
              <a:t>取得者</a:t>
            </a:r>
            <a:r>
              <a:rPr lang="ja-JP" altLang="en-US" sz="1600" dirty="0" smtClean="0"/>
              <a:t>にカードを取ってもらうのは困難</a:t>
            </a:r>
            <a:endParaRPr lang="en-US" altLang="ja-JP" sz="1600" dirty="0" smtClean="0"/>
          </a:p>
          <a:p>
            <a:endParaRPr kumimoji="1" lang="ja-JP" altLang="en-US" sz="1800" dirty="0"/>
          </a:p>
        </p:txBody>
      </p:sp>
      <p:pic>
        <p:nvPicPr>
          <p:cNvPr id="4" name="図 3"/>
          <p:cNvPicPr>
            <a:picLocks noChangeAspect="1"/>
          </p:cNvPicPr>
          <p:nvPr/>
        </p:nvPicPr>
        <p:blipFill>
          <a:blip r:embed="rId2"/>
          <a:stretch>
            <a:fillRect/>
          </a:stretch>
        </p:blipFill>
        <p:spPr>
          <a:xfrm>
            <a:off x="971600" y="908720"/>
            <a:ext cx="6552728" cy="3658660"/>
          </a:xfrm>
          <a:prstGeom prst="rect">
            <a:avLst/>
          </a:prstGeom>
        </p:spPr>
      </p:pic>
    </p:spTree>
    <p:extLst>
      <p:ext uri="{BB962C8B-B14F-4D97-AF65-F5344CB8AC3E}">
        <p14:creationId xmlns:p14="http://schemas.microsoft.com/office/powerpoint/2010/main" val="386836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5" name="Picture 5"/>
          <p:cNvPicPr>
            <a:picLocks noChangeAspect="1" noChangeArrowheads="1"/>
          </p:cNvPicPr>
          <p:nvPr/>
        </p:nvPicPr>
        <p:blipFill>
          <a:blip r:embed="rId2" cstate="print"/>
          <a:srcRect/>
          <a:stretch>
            <a:fillRect/>
          </a:stretch>
        </p:blipFill>
        <p:spPr bwMode="auto">
          <a:xfrm>
            <a:off x="539552" y="1052736"/>
            <a:ext cx="7776864" cy="5092833"/>
          </a:xfrm>
          <a:prstGeom prst="rect">
            <a:avLst/>
          </a:prstGeom>
          <a:noFill/>
          <a:ln w="9525">
            <a:noFill/>
            <a:miter lim="800000"/>
            <a:headEnd/>
            <a:tailEnd/>
          </a:ln>
          <a:effectLst/>
        </p:spPr>
      </p:pic>
      <p:sp>
        <p:nvSpPr>
          <p:cNvPr id="2" name="タイトル 1"/>
          <p:cNvSpPr>
            <a:spLocks noGrp="1"/>
          </p:cNvSpPr>
          <p:nvPr>
            <p:ph type="title"/>
          </p:nvPr>
        </p:nvSpPr>
        <p:spPr/>
        <p:txBody>
          <a:bodyPr>
            <a:normAutofit fontScale="90000"/>
          </a:bodyPr>
          <a:lstStyle/>
          <a:p>
            <a:r>
              <a:rPr kumimoji="1" lang="ja-JP" altLang="en-US" sz="2400" dirty="0" smtClean="0"/>
              <a:t>マイナンバーの連携利用</a:t>
            </a:r>
            <a:r>
              <a:rPr kumimoji="1" lang="en-US" altLang="ja-JP" sz="2400" dirty="0" smtClean="0"/>
              <a:t/>
            </a:r>
            <a:br>
              <a:rPr kumimoji="1" lang="en-US" altLang="ja-JP" sz="2400" dirty="0" smtClean="0"/>
            </a:br>
            <a:r>
              <a:rPr lang="ja-JP" altLang="en-US" sz="1800" dirty="0"/>
              <a:t>（</a:t>
            </a:r>
            <a:r>
              <a:rPr kumimoji="1" lang="ja-JP" altLang="en-US" sz="1800" dirty="0" smtClean="0"/>
              <a:t>行政機関同士、銀行・病院との連携利用）</a:t>
            </a:r>
            <a:endParaRPr kumimoji="1" lang="ja-JP" altLang="en-US" sz="1800" dirty="0"/>
          </a:p>
        </p:txBody>
      </p:sp>
      <p:sp>
        <p:nvSpPr>
          <p:cNvPr id="6" name="正方形/長方形 5"/>
          <p:cNvSpPr/>
          <p:nvPr/>
        </p:nvSpPr>
        <p:spPr>
          <a:xfrm>
            <a:off x="4355976" y="1844824"/>
            <a:ext cx="4032448" cy="3744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971600" y="6237312"/>
            <a:ext cx="7521611" cy="369332"/>
          </a:xfrm>
          <a:prstGeom prst="rect">
            <a:avLst/>
          </a:prstGeom>
          <a:noFill/>
        </p:spPr>
        <p:txBody>
          <a:bodyPr wrap="none" rtlCol="0">
            <a:spAutoFit/>
          </a:bodyPr>
          <a:lstStyle/>
          <a:p>
            <a:r>
              <a:rPr kumimoji="1" lang="ja-JP" altLang="en-US" dirty="0" smtClean="0"/>
              <a:t>カード取得者、未取得者の</a:t>
            </a:r>
            <a:r>
              <a:rPr kumimoji="1" lang="en-US" altLang="ja-JP" dirty="0" smtClean="0"/>
              <a:t>7</a:t>
            </a:r>
            <a:r>
              <a:rPr kumimoji="1" lang="ja-JP" altLang="en-US" dirty="0" smtClean="0"/>
              <a:t>～</a:t>
            </a:r>
            <a:r>
              <a:rPr kumimoji="1" lang="en-US" altLang="ja-JP" dirty="0" smtClean="0"/>
              <a:t>8</a:t>
            </a:r>
            <a:r>
              <a:rPr kumimoji="1" lang="ja-JP" altLang="en-US" dirty="0" smtClean="0"/>
              <a:t>割が連携利用に賛成。反取得者は反対多数</a:t>
            </a:r>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dissolve">
                                      <p:cBhvr>
                                        <p:cTn id="7" dur="500"/>
                                        <p:tgtEl>
                                          <p:spTgt spid="1024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000" dirty="0" smtClean="0"/>
              <a:t>マイナンバーの連携利用：優先順位付け</a:t>
            </a:r>
            <a:endParaRPr kumimoji="1" lang="ja-JP" altLang="en-US" sz="2000" dirty="0"/>
          </a:p>
        </p:txBody>
      </p:sp>
      <p:sp>
        <p:nvSpPr>
          <p:cNvPr id="3" name="コンテンツ プレースホルダ 2"/>
          <p:cNvSpPr>
            <a:spLocks noGrp="1"/>
          </p:cNvSpPr>
          <p:nvPr>
            <p:ph idx="1"/>
          </p:nvPr>
        </p:nvSpPr>
        <p:spPr>
          <a:xfrm>
            <a:off x="457200" y="1340769"/>
            <a:ext cx="8003232" cy="4392488"/>
          </a:xfrm>
        </p:spPr>
        <p:txBody>
          <a:bodyPr/>
          <a:lstStyle/>
          <a:p>
            <a:endParaRPr kumimoji="1" lang="ja-JP" altLang="en-US" dirty="0"/>
          </a:p>
        </p:txBody>
      </p:sp>
      <p:pic>
        <p:nvPicPr>
          <p:cNvPr id="11266" name="Picture 2"/>
          <p:cNvPicPr>
            <a:picLocks noChangeAspect="1" noChangeArrowheads="1"/>
          </p:cNvPicPr>
          <p:nvPr/>
        </p:nvPicPr>
        <p:blipFill>
          <a:blip r:embed="rId2" cstate="print"/>
          <a:srcRect/>
          <a:stretch>
            <a:fillRect/>
          </a:stretch>
        </p:blipFill>
        <p:spPr bwMode="auto">
          <a:xfrm>
            <a:off x="683568" y="1034397"/>
            <a:ext cx="7128792" cy="4751703"/>
          </a:xfrm>
          <a:prstGeom prst="rect">
            <a:avLst/>
          </a:prstGeom>
          <a:noFill/>
          <a:ln w="9525">
            <a:noFill/>
            <a:miter lim="800000"/>
            <a:headEnd/>
            <a:tailEnd/>
          </a:ln>
          <a:effectLst/>
        </p:spPr>
      </p:pic>
      <p:sp>
        <p:nvSpPr>
          <p:cNvPr id="5" name="テキスト ボックス 4"/>
          <p:cNvSpPr txBox="1"/>
          <p:nvPr/>
        </p:nvSpPr>
        <p:spPr>
          <a:xfrm>
            <a:off x="1043608" y="6093296"/>
            <a:ext cx="6579045" cy="369332"/>
          </a:xfrm>
          <a:prstGeom prst="rect">
            <a:avLst/>
          </a:prstGeom>
          <a:noFill/>
        </p:spPr>
        <p:txBody>
          <a:bodyPr wrap="none" rtlCol="0">
            <a:spAutoFit/>
          </a:bodyPr>
          <a:lstStyle/>
          <a:p>
            <a:r>
              <a:rPr kumimoji="1" lang="ja-JP" altLang="en-US" dirty="0" smtClean="0"/>
              <a:t>証明書なしで申請手続き、コロナ給付、年金手続きの３つが高い</a:t>
            </a:r>
            <a:endParaRPr kumimoji="1" lang="ja-JP" altLang="en-US" dirty="0"/>
          </a:p>
        </p:txBody>
      </p:sp>
      <p:sp>
        <p:nvSpPr>
          <p:cNvPr id="6" name="角丸四角形 5"/>
          <p:cNvSpPr/>
          <p:nvPr/>
        </p:nvSpPr>
        <p:spPr>
          <a:xfrm>
            <a:off x="683568" y="1902665"/>
            <a:ext cx="5760640" cy="151216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390364" y="1677885"/>
            <a:ext cx="8136904" cy="36187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dissolve">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マイナンバーの苦難と現在</a:t>
            </a:r>
            <a:endParaRPr kumimoji="1" lang="ja-JP" altLang="en-US" dirty="0"/>
          </a:p>
        </p:txBody>
      </p:sp>
      <p:sp>
        <p:nvSpPr>
          <p:cNvPr id="3" name="コンテンツ プレースホルダ 2"/>
          <p:cNvSpPr>
            <a:spLocks noGrp="1"/>
          </p:cNvSpPr>
          <p:nvPr>
            <p:ph idx="1"/>
          </p:nvPr>
        </p:nvSpPr>
        <p:spPr>
          <a:xfrm>
            <a:off x="457200" y="1340768"/>
            <a:ext cx="8229600" cy="3888431"/>
          </a:xfrm>
        </p:spPr>
        <p:txBody>
          <a:bodyPr>
            <a:normAutofit lnSpcReduction="10000"/>
          </a:bodyPr>
          <a:lstStyle/>
          <a:p>
            <a:r>
              <a:rPr kumimoji="1" lang="ja-JP" altLang="en-US" sz="2000" dirty="0" smtClean="0"/>
              <a:t>登場時よりプライバシーの心配などから批判にさらされる</a:t>
            </a:r>
            <a:endParaRPr kumimoji="1" lang="en-US" altLang="ja-JP" sz="2000" dirty="0" smtClean="0"/>
          </a:p>
          <a:p>
            <a:pPr lvl="1"/>
            <a:r>
              <a:rPr lang="ja-JP" altLang="en-US" sz="1800" dirty="0" smtClean="0"/>
              <a:t>マイナンバーについて書かれる論文とニュース記事の大半が批判的</a:t>
            </a:r>
            <a:endParaRPr lang="en-US" altLang="ja-JP" sz="1800" dirty="0" smtClean="0"/>
          </a:p>
          <a:p>
            <a:pPr lvl="1"/>
            <a:r>
              <a:rPr lang="ja-JP" altLang="en-US" sz="1800" dirty="0" smtClean="0"/>
              <a:t>マイナンバー</a:t>
            </a:r>
            <a:r>
              <a:rPr lang="ja-JP" altLang="en-US" sz="1800" dirty="0"/>
              <a:t>制度への賛否を国民に尋ねると４：６で反対の方が多く、制度に不安を覚える人が</a:t>
            </a:r>
            <a:r>
              <a:rPr lang="en-US" altLang="ja-JP" sz="1800" dirty="0"/>
              <a:t>7</a:t>
            </a:r>
            <a:r>
              <a:rPr lang="ja-JP" altLang="en-US" sz="1800" dirty="0"/>
              <a:t>割に</a:t>
            </a:r>
            <a:r>
              <a:rPr lang="ja-JP" altLang="en-US" sz="1800" dirty="0" smtClean="0"/>
              <a:t>のぼる（森川</a:t>
            </a:r>
            <a:r>
              <a:rPr lang="en-US" altLang="ja-JP" sz="1800" dirty="0" smtClean="0"/>
              <a:t>2016</a:t>
            </a:r>
            <a:r>
              <a:rPr lang="ja-JP" altLang="en-US" sz="1800" dirty="0" smtClean="0"/>
              <a:t>）</a:t>
            </a:r>
            <a:endParaRPr lang="en-US" altLang="ja-JP" sz="1800" dirty="0" smtClean="0"/>
          </a:p>
          <a:p>
            <a:pPr lvl="1"/>
            <a:r>
              <a:rPr lang="ja-JP" altLang="en-US" sz="1800" dirty="0" smtClean="0"/>
              <a:t>マイナンバーの</a:t>
            </a:r>
            <a:r>
              <a:rPr lang="ja-JP" altLang="en-US" sz="1800" dirty="0"/>
              <a:t>利便性の報道がされても人々の満足度は高まっていないという残念な報告も</a:t>
            </a:r>
            <a:r>
              <a:rPr lang="ja-JP" altLang="en-US" sz="1800" dirty="0" smtClean="0"/>
              <a:t>ある（</a:t>
            </a:r>
            <a:r>
              <a:rPr lang="ja-JP" altLang="ja-JP" sz="1800" dirty="0" smtClean="0"/>
              <a:t>渡邊</a:t>
            </a:r>
            <a:r>
              <a:rPr lang="en-US" altLang="ja-JP" sz="1800" dirty="0" smtClean="0"/>
              <a:t>2017</a:t>
            </a:r>
            <a:r>
              <a:rPr lang="ja-JP" altLang="en-US" sz="1800" dirty="0" smtClean="0"/>
              <a:t>）</a:t>
            </a:r>
            <a:endParaRPr lang="en-US" altLang="ja-JP" sz="1800" dirty="0" smtClean="0"/>
          </a:p>
          <a:p>
            <a:r>
              <a:rPr lang="ja-JP" altLang="en-US" sz="2000" dirty="0" smtClean="0"/>
              <a:t>しかしながら</a:t>
            </a:r>
            <a:endParaRPr lang="en-US" altLang="ja-JP" sz="2000" dirty="0" smtClean="0"/>
          </a:p>
          <a:p>
            <a:pPr lvl="1"/>
            <a:r>
              <a:rPr lang="ja-JP" altLang="en-US" sz="1900" dirty="0" smtClean="0"/>
              <a:t>これら</a:t>
            </a:r>
            <a:r>
              <a:rPr lang="ja-JP" altLang="en-US" sz="1900" dirty="0"/>
              <a:t>調査</a:t>
            </a:r>
            <a:r>
              <a:rPr lang="ja-JP" altLang="en-US" sz="1900" dirty="0" smtClean="0"/>
              <a:t>はすべて制度導入初期</a:t>
            </a:r>
            <a:r>
              <a:rPr lang="en-US" altLang="ja-JP" sz="1900" dirty="0" smtClean="0"/>
              <a:t>(2016~2017)</a:t>
            </a:r>
            <a:r>
              <a:rPr lang="ja-JP" altLang="en-US" sz="1900" dirty="0" err="1" smtClean="0"/>
              <a:t>のころで</a:t>
            </a:r>
            <a:r>
              <a:rPr lang="ja-JP" altLang="en-US" sz="1900" dirty="0" smtClean="0"/>
              <a:t>ある。</a:t>
            </a:r>
            <a:endParaRPr lang="en-US" altLang="ja-JP" sz="1900" dirty="0" smtClean="0"/>
          </a:p>
          <a:p>
            <a:pPr lvl="1"/>
            <a:r>
              <a:rPr lang="ja-JP" altLang="en-US" sz="1900" dirty="0" smtClean="0"/>
              <a:t>普及の指標としてマイナンバーカードをとると、カードの普及率はすでに</a:t>
            </a:r>
            <a:r>
              <a:rPr lang="en-US" altLang="ja-JP" sz="1900" dirty="0" smtClean="0"/>
              <a:t>2022</a:t>
            </a:r>
            <a:r>
              <a:rPr lang="ja-JP" altLang="en-US" sz="1900" dirty="0" smtClean="0"/>
              <a:t>年</a:t>
            </a:r>
            <a:r>
              <a:rPr lang="en-US" altLang="ja-JP" sz="1900" dirty="0"/>
              <a:t>6</a:t>
            </a:r>
            <a:r>
              <a:rPr lang="ja-JP" altLang="en-US" sz="1900" dirty="0" smtClean="0"/>
              <a:t>月</a:t>
            </a:r>
            <a:r>
              <a:rPr lang="ja-JP" altLang="en-US" sz="1900" dirty="0"/>
              <a:t>末</a:t>
            </a:r>
            <a:r>
              <a:rPr lang="ja-JP" altLang="en-US" sz="1900" dirty="0" smtClean="0"/>
              <a:t>で</a:t>
            </a:r>
            <a:r>
              <a:rPr lang="en-US" altLang="ja-JP" sz="1900" dirty="0" smtClean="0"/>
              <a:t>45.3%</a:t>
            </a:r>
            <a:r>
              <a:rPr lang="ja-JP" altLang="en-US" sz="1900" dirty="0" smtClean="0"/>
              <a:t>に達した。</a:t>
            </a:r>
            <a:endParaRPr lang="en-US" altLang="ja-JP" sz="1900" dirty="0" smtClean="0"/>
          </a:p>
          <a:p>
            <a:pPr lvl="1"/>
            <a:r>
              <a:rPr lang="ja-JP" altLang="en-US" sz="1900" dirty="0" smtClean="0"/>
              <a:t>ここ</a:t>
            </a:r>
            <a:r>
              <a:rPr lang="ja-JP" altLang="en-US" sz="1900" dirty="0"/>
              <a:t>まで普及する</a:t>
            </a:r>
            <a:r>
              <a:rPr lang="ja-JP" altLang="en-US" sz="1900" dirty="0" smtClean="0"/>
              <a:t>とすでに利用の段階</a:t>
            </a:r>
            <a:endParaRPr lang="en-US" altLang="ja-JP" sz="1900" dirty="0"/>
          </a:p>
          <a:p>
            <a:pPr lvl="2"/>
            <a:r>
              <a:rPr kumimoji="1" lang="ja-JP" altLang="en-US" sz="1900" dirty="0" smtClean="0"/>
              <a:t>さらに普及を進めるには？　利用はどこから進めるか？</a:t>
            </a:r>
            <a:endParaRPr kumimoji="1" lang="ja-JP" altLang="en-US" sz="1900" dirty="0"/>
          </a:p>
        </p:txBody>
      </p:sp>
      <p:sp>
        <p:nvSpPr>
          <p:cNvPr id="4" name="テキスト ボックス 3"/>
          <p:cNvSpPr txBox="1"/>
          <p:nvPr/>
        </p:nvSpPr>
        <p:spPr>
          <a:xfrm>
            <a:off x="827584" y="5373216"/>
            <a:ext cx="7524328" cy="1015663"/>
          </a:xfrm>
          <a:prstGeom prst="rect">
            <a:avLst/>
          </a:prstGeom>
          <a:noFill/>
        </p:spPr>
        <p:txBody>
          <a:bodyPr wrap="square" rtlCol="0">
            <a:spAutoFit/>
          </a:bodyPr>
          <a:lstStyle/>
          <a:p>
            <a:r>
              <a:rPr lang="ja-JP" altLang="ja-JP" sz="1200" dirty="0"/>
              <a:t>森川想、</a:t>
            </a:r>
            <a:r>
              <a:rPr lang="en-US" altLang="ja-JP" sz="1200" dirty="0"/>
              <a:t>2016</a:t>
            </a:r>
            <a:r>
              <a:rPr lang="ja-JP" altLang="ja-JP" sz="1200" dirty="0" err="1"/>
              <a:t>、</a:t>
            </a:r>
            <a:r>
              <a:rPr lang="ja-JP" altLang="ja-JP" sz="1200" dirty="0"/>
              <a:t>「マイナンバー制度に対する市民の認識」政策研究大学院大学 科学技術イノベーション政策研究センター ワーキングペーパー</a:t>
            </a:r>
            <a:r>
              <a:rPr lang="en-US" altLang="ja-JP" sz="1200" dirty="0"/>
              <a:t> [SciREX-WP-2016-#02]</a:t>
            </a:r>
            <a:r>
              <a:rPr lang="ja-JP" altLang="ja-JP" sz="1200" dirty="0" err="1"/>
              <a:t>、</a:t>
            </a:r>
            <a:r>
              <a:rPr lang="en-US" altLang="ja-JP" sz="1200" dirty="0"/>
              <a:t>https://scirex.grips.ac.jp/resources/archive/160322_397.html</a:t>
            </a:r>
            <a:endParaRPr lang="ja-JP" altLang="ja-JP" sz="1200" dirty="0"/>
          </a:p>
          <a:p>
            <a:r>
              <a:rPr lang="ja-JP" altLang="ja-JP" sz="1200" dirty="0"/>
              <a:t>渡邊真治、</a:t>
            </a:r>
            <a:r>
              <a:rPr lang="en-US" altLang="ja-JP" sz="1200" dirty="0"/>
              <a:t>2017</a:t>
            </a:r>
            <a:r>
              <a:rPr lang="ja-JP" altLang="ja-JP" sz="1200" dirty="0" err="1"/>
              <a:t>、</a:t>
            </a:r>
            <a:r>
              <a:rPr lang="ja-JP" altLang="ja-JP" sz="1200" dirty="0"/>
              <a:t>「マイナンバーカード普及に影響する主観的な情報システムの質評価に関する分析」経営情報学会　全国研究発表大会要旨集</a:t>
            </a:r>
            <a:r>
              <a:rPr lang="en-US" altLang="ja-JP" sz="1200" dirty="0"/>
              <a:t> 2017f(0), 30-33, </a:t>
            </a:r>
            <a:endParaRPr lang="ja-JP" altLang="ja-JP" sz="1200" dirty="0"/>
          </a:p>
          <a:p>
            <a:r>
              <a:rPr lang="en-US" altLang="ja-JP" sz="1200" dirty="0"/>
              <a:t>https://www.jstage.jst.go.jp/article/jasmin/2017f/0/2017f_30/_pdf/-char/ja</a:t>
            </a:r>
            <a:endParaRPr kumimoji="1" lang="ja-JP" altLang="en-US" sz="1200"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dissolv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500"/>
                                        <p:tgtEl>
                                          <p:spTgt spid="3">
                                            <p:txEl>
                                              <p:pRg st="4" end="4"/>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dissolve">
                                      <p:cBhvr>
                                        <p:cTn id="30" dur="500"/>
                                        <p:tgtEl>
                                          <p:spTgt spid="3">
                                            <p:txEl>
                                              <p:pRg st="6" end="6"/>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dissolve">
                                      <p:cBhvr>
                                        <p:cTn id="33" dur="500"/>
                                        <p:tgtEl>
                                          <p:spTgt spid="3">
                                            <p:txEl>
                                              <p:pRg st="7" end="7"/>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dissolve">
                                      <p:cBhvr>
                                        <p:cTn id="3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結論</a:t>
            </a:r>
            <a:endParaRPr kumimoji="1" lang="ja-JP" altLang="en-US" dirty="0"/>
          </a:p>
        </p:txBody>
      </p:sp>
      <p:sp>
        <p:nvSpPr>
          <p:cNvPr id="3" name="コンテンツ プレースホルダー 2"/>
          <p:cNvSpPr>
            <a:spLocks noGrp="1"/>
          </p:cNvSpPr>
          <p:nvPr>
            <p:ph idx="1"/>
          </p:nvPr>
        </p:nvSpPr>
        <p:spPr>
          <a:xfrm>
            <a:off x="457200" y="1268760"/>
            <a:ext cx="8229600" cy="4857403"/>
          </a:xfrm>
        </p:spPr>
        <p:txBody>
          <a:bodyPr>
            <a:normAutofit lnSpcReduction="10000"/>
          </a:bodyPr>
          <a:lstStyle/>
          <a:p>
            <a:r>
              <a:rPr kumimoji="1" lang="ja-JP" altLang="en-US" sz="1800" dirty="0" smtClean="0"/>
              <a:t>マイナンバーカードはかつては評判が悪かった。しかしいま普及率は</a:t>
            </a:r>
            <a:r>
              <a:rPr lang="en-US" altLang="ja-JP" sz="1800" dirty="0" smtClean="0"/>
              <a:t>45%</a:t>
            </a:r>
            <a:r>
              <a:rPr lang="ja-JP" altLang="en-US" sz="1800" dirty="0" smtClean="0"/>
              <a:t>程度に達した。制度への評価もこの</a:t>
            </a:r>
            <a:r>
              <a:rPr lang="en-US" altLang="ja-JP" sz="1800" dirty="0" smtClean="0"/>
              <a:t>7</a:t>
            </a:r>
            <a:r>
              <a:rPr lang="ja-JP" altLang="en-US" sz="1800" dirty="0" smtClean="0"/>
              <a:t>年間で</a:t>
            </a:r>
            <a:r>
              <a:rPr lang="en-US" altLang="ja-JP" sz="1800" dirty="0" smtClean="0"/>
              <a:t>4~8</a:t>
            </a:r>
            <a:r>
              <a:rPr lang="ja-JP" altLang="en-US" sz="1800" dirty="0" smtClean="0"/>
              <a:t>％ポイント程度改善している</a:t>
            </a:r>
            <a:endParaRPr kumimoji="1" lang="en-US" altLang="ja-JP" sz="1800" dirty="0" smtClean="0"/>
          </a:p>
          <a:p>
            <a:r>
              <a:rPr lang="ja-JP" altLang="en-US" sz="1800" dirty="0"/>
              <a:t>普及</a:t>
            </a:r>
            <a:r>
              <a:rPr lang="ja-JP" altLang="en-US" sz="1800" dirty="0" smtClean="0"/>
              <a:t>の促進にはマイナポイントが効果を発揮したようである。</a:t>
            </a:r>
            <a:endParaRPr lang="en-US" altLang="ja-JP" sz="1800" dirty="0" smtClean="0"/>
          </a:p>
          <a:p>
            <a:r>
              <a:rPr kumimoji="1" lang="ja-JP" altLang="en-US" sz="1800" dirty="0" smtClean="0"/>
              <a:t>それ</a:t>
            </a:r>
            <a:r>
              <a:rPr kumimoji="1" lang="ja-JP" altLang="en-US" sz="1800" dirty="0"/>
              <a:t>以外</a:t>
            </a:r>
            <a:r>
              <a:rPr kumimoji="1" lang="ja-JP" altLang="en-US" sz="1800" dirty="0" smtClean="0"/>
              <a:t>の要因</a:t>
            </a:r>
            <a:endParaRPr kumimoji="1" lang="en-US" altLang="ja-JP" sz="1800" dirty="0" smtClean="0"/>
          </a:p>
          <a:p>
            <a:pPr lvl="1"/>
            <a:r>
              <a:rPr lang="ja-JP" altLang="en-US" sz="1800" dirty="0" smtClean="0"/>
              <a:t>住民票</a:t>
            </a:r>
            <a:r>
              <a:rPr lang="ja-JP" altLang="en-US" sz="1800" dirty="0"/>
              <a:t>、身分証代わりなどわかりやすい利点がひとつ</a:t>
            </a:r>
            <a:r>
              <a:rPr lang="ja-JP" altLang="en-US" sz="1800" dirty="0" smtClean="0"/>
              <a:t>でもあると取得</a:t>
            </a:r>
            <a:r>
              <a:rPr lang="ja-JP" altLang="en-US" sz="1800" dirty="0"/>
              <a:t>増える。</a:t>
            </a:r>
          </a:p>
          <a:p>
            <a:pPr lvl="1"/>
            <a:r>
              <a:rPr lang="ja-JP" altLang="en-US" sz="1800" dirty="0" smtClean="0"/>
              <a:t>政府</a:t>
            </a:r>
            <a:r>
              <a:rPr lang="ja-JP" altLang="en-US" sz="1800" dirty="0"/>
              <a:t>管理への</a:t>
            </a:r>
            <a:r>
              <a:rPr lang="ja-JP" altLang="en-US" sz="1800" dirty="0" smtClean="0"/>
              <a:t>不信は高い。ただ取得</a:t>
            </a:r>
            <a:r>
              <a:rPr lang="ja-JP" altLang="en-US" sz="1800" dirty="0"/>
              <a:t>の制約になって</a:t>
            </a:r>
            <a:r>
              <a:rPr lang="ja-JP" altLang="en-US" sz="1800" dirty="0" smtClean="0"/>
              <a:t>いないようである。</a:t>
            </a:r>
            <a:endParaRPr lang="ja-JP" altLang="en-US" sz="1800" dirty="0"/>
          </a:p>
          <a:p>
            <a:pPr lvl="1"/>
            <a:r>
              <a:rPr lang="ja-JP" altLang="en-US" sz="1800" dirty="0"/>
              <a:t>詐欺、個人情報、監視の不安が取得の足かせ。特に</a:t>
            </a:r>
            <a:r>
              <a:rPr lang="ja-JP" altLang="en-US" sz="1800" dirty="0" smtClean="0"/>
              <a:t>監視されることの不安</a:t>
            </a:r>
            <a:endParaRPr lang="en-US" altLang="ja-JP" sz="1800" dirty="0" smtClean="0"/>
          </a:p>
          <a:p>
            <a:r>
              <a:rPr lang="ja-JP" altLang="en-US" sz="1800" dirty="0" smtClean="0"/>
              <a:t>逆因果の</a:t>
            </a:r>
            <a:r>
              <a:rPr lang="ja-JP" altLang="en-US" sz="1800" dirty="0"/>
              <a:t>可能性</a:t>
            </a:r>
            <a:r>
              <a:rPr lang="ja-JP" altLang="en-US" sz="1800" dirty="0" smtClean="0"/>
              <a:t>もあり。すなわち取得したから制度理解が進んだ面もある、</a:t>
            </a:r>
            <a:endParaRPr lang="en-US" altLang="ja-JP" sz="1800" dirty="0"/>
          </a:p>
          <a:p>
            <a:pPr lvl="1"/>
            <a:r>
              <a:rPr lang="ja-JP" altLang="en-US" sz="1800" dirty="0" smtClean="0"/>
              <a:t>この点ではマイナポイントは有効な政策だったと評価できる</a:t>
            </a:r>
            <a:endParaRPr lang="en-US" altLang="ja-JP" sz="1800" dirty="0" smtClean="0"/>
          </a:p>
          <a:p>
            <a:r>
              <a:rPr lang="ja-JP" altLang="en-US" sz="1800" dirty="0" smtClean="0"/>
              <a:t>さらなる普及のためには、取得するつもりのある未取得者（全体の</a:t>
            </a:r>
            <a:r>
              <a:rPr lang="en-US" altLang="ja-JP" sz="1800" dirty="0" smtClean="0"/>
              <a:t>20</a:t>
            </a:r>
            <a:r>
              <a:rPr lang="ja-JP" altLang="en-US" sz="1800" dirty="0" smtClean="0"/>
              <a:t>％）を狙うとよい。取得するつもりのない人への普及は当面、難しい。</a:t>
            </a:r>
            <a:endParaRPr lang="en-US" altLang="ja-JP" sz="1800" dirty="0" smtClean="0"/>
          </a:p>
          <a:p>
            <a:pPr lvl="1"/>
            <a:r>
              <a:rPr lang="ja-JP" altLang="en-US" sz="1800" dirty="0"/>
              <a:t>促進</a:t>
            </a:r>
            <a:r>
              <a:rPr lang="ja-JP" altLang="en-US" sz="1800" dirty="0" smtClean="0"/>
              <a:t>策としては手続きの簡素化（</a:t>
            </a:r>
            <a:r>
              <a:rPr lang="en-US" altLang="ja-JP" sz="1800" dirty="0" smtClean="0"/>
              <a:t>1</a:t>
            </a:r>
            <a:r>
              <a:rPr lang="ja-JP" altLang="en-US" sz="1800" dirty="0" smtClean="0"/>
              <a:t>回窓口に行けばとれる）。不正の厳罰化が有効</a:t>
            </a:r>
            <a:endParaRPr lang="en-US" altLang="ja-JP" sz="1800" dirty="0" smtClean="0"/>
          </a:p>
          <a:p>
            <a:r>
              <a:rPr lang="ja-JP" altLang="en-US" sz="1800" dirty="0" smtClean="0"/>
              <a:t>複数機関の連携</a:t>
            </a:r>
            <a:r>
              <a:rPr lang="ja-JP" altLang="en-US" sz="1800" dirty="0"/>
              <a:t>利用</a:t>
            </a:r>
            <a:r>
              <a:rPr lang="ja-JP" altLang="en-US" sz="1800" dirty="0" smtClean="0"/>
              <a:t>はカード取得者（＋未取得者）の</a:t>
            </a:r>
            <a:r>
              <a:rPr lang="en-US" altLang="ja-JP" sz="1800" dirty="0" smtClean="0"/>
              <a:t>7</a:t>
            </a:r>
            <a:r>
              <a:rPr lang="ja-JP" altLang="en-US" sz="1800" dirty="0" smtClean="0"/>
              <a:t>～</a:t>
            </a:r>
            <a:r>
              <a:rPr lang="en-US" altLang="ja-JP" sz="1800" dirty="0" smtClean="0"/>
              <a:t>8</a:t>
            </a:r>
            <a:r>
              <a:rPr lang="ja-JP" altLang="en-US" sz="1800" dirty="0" smtClean="0"/>
              <a:t>割の人が賛成する。</a:t>
            </a:r>
            <a:endParaRPr lang="en-US" altLang="ja-JP" sz="1800" dirty="0" smtClean="0"/>
          </a:p>
          <a:p>
            <a:pPr lvl="1"/>
            <a:r>
              <a:rPr lang="ja-JP" altLang="en-US" sz="1800" dirty="0" smtClean="0"/>
              <a:t>とくに要望が高い連携利用は、「証明書</a:t>
            </a:r>
            <a:r>
              <a:rPr lang="ja-JP" altLang="en-US" sz="1800" dirty="0"/>
              <a:t>なしで申請</a:t>
            </a:r>
            <a:r>
              <a:rPr lang="ja-JP" altLang="en-US" sz="1800" dirty="0" smtClean="0"/>
              <a:t>手続き」、「コロナ給付」、「年金手続き」である</a:t>
            </a:r>
            <a:endParaRPr lang="ja-JP" altLang="en-US" sz="1800" dirty="0"/>
          </a:p>
        </p:txBody>
      </p:sp>
    </p:spTree>
    <p:extLst>
      <p:ext uri="{BB962C8B-B14F-4D97-AF65-F5344CB8AC3E}">
        <p14:creationId xmlns:p14="http://schemas.microsoft.com/office/powerpoint/2010/main" val="31232426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500"/>
                                        <p:tgtEl>
                                          <p:spTgt spid="3">
                                            <p:txEl>
                                              <p:pRg st="6" end="6"/>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dissolv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dissolve">
                                      <p:cBhvr>
                                        <p:cTn id="39" dur="500"/>
                                        <p:tgtEl>
                                          <p:spTgt spid="3">
                                            <p:txEl>
                                              <p:pRg st="8" end="8"/>
                                            </p:txEl>
                                          </p:spTgt>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dissolv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dissolve">
                                      <p:cBhvr>
                                        <p:cTn id="47" dur="500"/>
                                        <p:tgtEl>
                                          <p:spTgt spid="3">
                                            <p:txEl>
                                              <p:pRg st="10" end="10"/>
                                            </p:txEl>
                                          </p:spTgt>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dissolve">
                                      <p:cBhvr>
                                        <p:cTn id="5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Thank</a:t>
            </a:r>
            <a:r>
              <a:rPr lang="ja-JP" altLang="en-US" dirty="0"/>
              <a:t> </a:t>
            </a:r>
            <a:r>
              <a:rPr lang="en-US" altLang="ja-JP" dirty="0" smtClean="0"/>
              <a:t>you!</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261636363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問題意識</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sz="2000" dirty="0" smtClean="0"/>
              <a:t>普及の決定要因</a:t>
            </a:r>
            <a:endParaRPr kumimoji="1" lang="en-US" altLang="ja-JP" sz="2000" dirty="0" smtClean="0"/>
          </a:p>
          <a:p>
            <a:pPr lvl="1"/>
            <a:r>
              <a:rPr kumimoji="1" lang="ja-JP" altLang="en-US" sz="2000" dirty="0" smtClean="0"/>
              <a:t>何が普及を促し、何が普及を妨げているか</a:t>
            </a:r>
            <a:endParaRPr kumimoji="1" lang="en-US" altLang="ja-JP" sz="2000" dirty="0" smtClean="0"/>
          </a:p>
          <a:p>
            <a:r>
              <a:rPr kumimoji="1" lang="ja-JP" altLang="en-US" sz="2000" dirty="0" smtClean="0"/>
              <a:t>さらなる普及</a:t>
            </a:r>
            <a:r>
              <a:rPr lang="ja-JP" altLang="en-US" sz="2000" dirty="0"/>
              <a:t>へ</a:t>
            </a:r>
            <a:r>
              <a:rPr lang="ja-JP" altLang="en-US" sz="2000" dirty="0" smtClean="0"/>
              <a:t>の方策</a:t>
            </a:r>
            <a:endParaRPr kumimoji="1" lang="en-US" altLang="ja-JP" sz="2000" dirty="0" smtClean="0"/>
          </a:p>
          <a:p>
            <a:pPr lvl="1"/>
            <a:r>
              <a:rPr lang="ja-JP" altLang="en-US" sz="2000" dirty="0" smtClean="0"/>
              <a:t>利便性、安全性、手続き簡素化　金銭誘因・・・</a:t>
            </a:r>
            <a:endParaRPr lang="en-US" altLang="ja-JP" sz="2000" dirty="0" smtClean="0"/>
          </a:p>
          <a:p>
            <a:r>
              <a:rPr kumimoji="1" lang="ja-JP" altLang="en-US" sz="2000" dirty="0"/>
              <a:t>利用の</a:t>
            </a:r>
            <a:r>
              <a:rPr kumimoji="1" lang="ja-JP" altLang="en-US" sz="2000" dirty="0" smtClean="0"/>
              <a:t>方向性</a:t>
            </a:r>
            <a:endParaRPr kumimoji="1" lang="en-US" altLang="ja-JP" sz="2000" dirty="0" smtClean="0"/>
          </a:p>
          <a:p>
            <a:pPr lvl="1"/>
            <a:r>
              <a:rPr lang="ja-JP" altLang="en-US" sz="2000" dirty="0"/>
              <a:t>どこ</a:t>
            </a:r>
            <a:r>
              <a:rPr lang="ja-JP" altLang="en-US" sz="2000" dirty="0" smtClean="0"/>
              <a:t>から進めるべきか</a:t>
            </a:r>
            <a:endParaRPr kumimoji="1" lang="ja-JP" altLang="en-US" sz="2000"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調査概要</a:t>
            </a:r>
            <a:endParaRPr kumimoji="1" lang="ja-JP" altLang="en-US" dirty="0"/>
          </a:p>
        </p:txBody>
      </p:sp>
      <p:sp>
        <p:nvSpPr>
          <p:cNvPr id="3" name="コンテンツ プレースホルダ 2"/>
          <p:cNvSpPr>
            <a:spLocks noGrp="1"/>
          </p:cNvSpPr>
          <p:nvPr>
            <p:ph idx="1"/>
          </p:nvPr>
        </p:nvSpPr>
        <p:spPr>
          <a:xfrm>
            <a:off x="467544" y="1340769"/>
            <a:ext cx="8229600" cy="2880320"/>
          </a:xfrm>
        </p:spPr>
        <p:txBody>
          <a:bodyPr>
            <a:normAutofit/>
          </a:bodyPr>
          <a:lstStyle/>
          <a:p>
            <a:r>
              <a:rPr lang="ja-JP" altLang="en-US" sz="2000" dirty="0" smtClean="0"/>
              <a:t>調査仕様</a:t>
            </a:r>
            <a:endParaRPr lang="en-US" altLang="ja-JP" sz="2000" dirty="0" smtClean="0"/>
          </a:p>
          <a:p>
            <a:pPr lvl="1"/>
            <a:r>
              <a:rPr lang="ja-JP" altLang="en-US" sz="2000" dirty="0" smtClean="0"/>
              <a:t>調査時期：</a:t>
            </a:r>
            <a:r>
              <a:rPr lang="en-US" altLang="ja-JP" sz="2000" dirty="0" smtClean="0"/>
              <a:t>2022</a:t>
            </a:r>
            <a:r>
              <a:rPr lang="ja-JP" altLang="en-US" sz="2000" dirty="0"/>
              <a:t>年</a:t>
            </a:r>
            <a:r>
              <a:rPr lang="en-US" altLang="ja-JP" sz="2000" dirty="0"/>
              <a:t>2</a:t>
            </a:r>
            <a:r>
              <a:rPr lang="ja-JP" altLang="en-US" sz="2000" dirty="0"/>
              <a:t>月</a:t>
            </a:r>
            <a:r>
              <a:rPr lang="en-US" altLang="ja-JP" sz="2000" dirty="0"/>
              <a:t>17</a:t>
            </a:r>
            <a:r>
              <a:rPr lang="ja-JP" altLang="en-US" sz="2000" dirty="0"/>
              <a:t>日～</a:t>
            </a:r>
            <a:r>
              <a:rPr lang="en-US" altLang="ja-JP" sz="2000" dirty="0"/>
              <a:t>2</a:t>
            </a:r>
            <a:r>
              <a:rPr lang="ja-JP" altLang="en-US" sz="2000" dirty="0"/>
              <a:t>月</a:t>
            </a:r>
            <a:r>
              <a:rPr lang="en-US" altLang="ja-JP" sz="2000" dirty="0"/>
              <a:t>21</a:t>
            </a:r>
            <a:r>
              <a:rPr lang="ja-JP" altLang="en-US" sz="2000" dirty="0" smtClean="0"/>
              <a:t>日、</a:t>
            </a:r>
            <a:endParaRPr lang="ja-JP" altLang="en-US" sz="2000" dirty="0"/>
          </a:p>
          <a:p>
            <a:pPr lvl="1"/>
            <a:r>
              <a:rPr kumimoji="1" lang="ja-JP" altLang="en-US" sz="2000" dirty="0" smtClean="0"/>
              <a:t>ウエブモニター調査（調査会社マイボイス社）</a:t>
            </a:r>
            <a:endParaRPr kumimoji="1" lang="en-US" altLang="ja-JP" sz="2000" dirty="0" smtClean="0"/>
          </a:p>
          <a:p>
            <a:pPr lvl="1"/>
            <a:r>
              <a:rPr kumimoji="1" lang="ja-JP" altLang="en-US" sz="2000" dirty="0" smtClean="0"/>
              <a:t>調査票配信数</a:t>
            </a:r>
            <a:r>
              <a:rPr lang="en-US" altLang="ja-JP" sz="2000" dirty="0" smtClean="0"/>
              <a:t>75,534</a:t>
            </a:r>
            <a:r>
              <a:rPr lang="ja-JP" altLang="en-US" sz="2000" dirty="0" smtClean="0"/>
              <a:t>人「ご自身についての調査」として募集</a:t>
            </a:r>
            <a:endParaRPr lang="en-US" altLang="ja-JP" sz="2000" dirty="0" smtClean="0"/>
          </a:p>
          <a:p>
            <a:pPr lvl="1"/>
            <a:r>
              <a:rPr lang="ja-JP" altLang="en-US" sz="2000" dirty="0" smtClean="0"/>
              <a:t>応募予備</a:t>
            </a:r>
            <a:r>
              <a:rPr lang="ja-JP" altLang="en-US" sz="2000" dirty="0"/>
              <a:t>調査</a:t>
            </a:r>
            <a:r>
              <a:rPr lang="en-US" altLang="ja-JP" sz="2000" dirty="0" smtClean="0"/>
              <a:t>20,000</a:t>
            </a:r>
            <a:r>
              <a:rPr lang="ja-JP" altLang="en-US" sz="2000" dirty="0" smtClean="0"/>
              <a:t>人（データクリーニング前</a:t>
            </a:r>
            <a:r>
              <a:rPr lang="en-US" altLang="ja-JP" sz="2000" dirty="0" smtClean="0"/>
              <a:t>20,668</a:t>
            </a:r>
            <a:r>
              <a:rPr lang="ja-JP" altLang="en-US" sz="2000" dirty="0" smtClean="0"/>
              <a:t>人）</a:t>
            </a:r>
            <a:endParaRPr lang="en-US" altLang="ja-JP" sz="2000" dirty="0" smtClean="0"/>
          </a:p>
          <a:p>
            <a:pPr lvl="1"/>
            <a:r>
              <a:rPr lang="ja-JP" altLang="en-US" sz="2000" dirty="0" smtClean="0"/>
              <a:t>本調査</a:t>
            </a:r>
            <a:r>
              <a:rPr lang="en-US" altLang="ja-JP" sz="2000" dirty="0" smtClean="0"/>
              <a:t>3,000</a:t>
            </a:r>
            <a:r>
              <a:rPr lang="ja-JP" altLang="en-US" sz="2000" dirty="0" smtClean="0"/>
              <a:t>人（データクリーニング前</a:t>
            </a:r>
            <a:r>
              <a:rPr lang="en-US" altLang="ja-JP" sz="2000" dirty="0" smtClean="0"/>
              <a:t>4,159</a:t>
            </a:r>
            <a:r>
              <a:rPr lang="ja-JP" altLang="en-US" sz="2000" dirty="0" smtClean="0"/>
              <a:t>人、トラップ調査で削減）</a:t>
            </a:r>
            <a:endParaRPr lang="en-US" altLang="ja-JP" sz="2000" dirty="0" smtClean="0"/>
          </a:p>
          <a:p>
            <a:pPr lvl="1"/>
            <a:r>
              <a:rPr lang="ja-JP" altLang="en-US" sz="2000" dirty="0" smtClean="0"/>
              <a:t>年齢</a:t>
            </a:r>
            <a:r>
              <a:rPr lang="ja-JP" altLang="en-US" sz="2000" dirty="0"/>
              <a:t>と性別</a:t>
            </a:r>
            <a:r>
              <a:rPr lang="ja-JP" altLang="en-US" sz="2000" dirty="0" smtClean="0"/>
              <a:t>で均等割り、対象者</a:t>
            </a:r>
            <a:r>
              <a:rPr lang="en-US" altLang="ja-JP" sz="2000" dirty="0" smtClean="0"/>
              <a:t>20</a:t>
            </a:r>
            <a:r>
              <a:rPr lang="ja-JP" altLang="en-US" sz="2000" dirty="0" smtClean="0"/>
              <a:t>歳～</a:t>
            </a:r>
            <a:r>
              <a:rPr lang="en-US" altLang="ja-JP" sz="2000" dirty="0" smtClean="0"/>
              <a:t>69</a:t>
            </a:r>
            <a:r>
              <a:rPr lang="ja-JP" altLang="en-US" sz="2000" dirty="0" smtClean="0"/>
              <a:t>歳</a:t>
            </a:r>
            <a:endParaRPr lang="en-US" altLang="ja-JP" sz="2000" dirty="0" smtClean="0"/>
          </a:p>
          <a:p>
            <a:pPr lvl="2">
              <a:buNone/>
            </a:pPr>
            <a:endParaRPr lang="en-US" altLang="ja-JP" sz="2000" dirty="0"/>
          </a:p>
          <a:p>
            <a:pPr lvl="1"/>
            <a:endParaRPr kumimoji="1" lang="en-US" altLang="ja-JP" sz="2000" dirty="0" smtClean="0"/>
          </a:p>
          <a:p>
            <a:endParaRPr kumimoji="1" lang="ja-JP" altLang="en-US" sz="2000" dirty="0"/>
          </a:p>
        </p:txBody>
      </p:sp>
      <p:pic>
        <p:nvPicPr>
          <p:cNvPr id="1029" name="Picture 5"/>
          <p:cNvPicPr>
            <a:picLocks noChangeAspect="1" noChangeArrowheads="1"/>
          </p:cNvPicPr>
          <p:nvPr/>
        </p:nvPicPr>
        <p:blipFill>
          <a:blip r:embed="rId2" cstate="print"/>
          <a:srcRect/>
          <a:stretch>
            <a:fillRect/>
          </a:stretch>
        </p:blipFill>
        <p:spPr bwMode="auto">
          <a:xfrm>
            <a:off x="5652119" y="4293096"/>
            <a:ext cx="2920897" cy="1944216"/>
          </a:xfrm>
          <a:prstGeom prst="rect">
            <a:avLst/>
          </a:prstGeom>
          <a:noFill/>
          <a:ln w="9525">
            <a:noFill/>
            <a:miter lim="800000"/>
            <a:headEnd/>
            <a:tailEnd/>
          </a:ln>
          <a:effectLst/>
        </p:spPr>
      </p:pic>
      <p:pic>
        <p:nvPicPr>
          <p:cNvPr id="1030" name="Picture 6"/>
          <p:cNvPicPr>
            <a:picLocks noChangeAspect="1" noChangeArrowheads="1"/>
          </p:cNvPicPr>
          <p:nvPr/>
        </p:nvPicPr>
        <p:blipFill>
          <a:blip r:embed="rId3" cstate="print"/>
          <a:srcRect/>
          <a:stretch>
            <a:fillRect/>
          </a:stretch>
        </p:blipFill>
        <p:spPr bwMode="auto">
          <a:xfrm>
            <a:off x="539552" y="4293096"/>
            <a:ext cx="2232248" cy="973616"/>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cstate="print"/>
          <a:srcRect/>
          <a:stretch>
            <a:fillRect/>
          </a:stretch>
        </p:blipFill>
        <p:spPr bwMode="auto">
          <a:xfrm>
            <a:off x="3059832" y="4293096"/>
            <a:ext cx="2304256" cy="1751139"/>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マイナンバーカード取得</a:t>
            </a:r>
            <a:r>
              <a:rPr lang="ja-JP" altLang="en-US" sz="2400" dirty="0"/>
              <a:t>状況</a:t>
            </a:r>
            <a:endParaRPr kumimoji="1" lang="ja-JP" altLang="en-US" sz="2400" dirty="0"/>
          </a:p>
        </p:txBody>
      </p:sp>
      <p:sp>
        <p:nvSpPr>
          <p:cNvPr id="3" name="コンテンツ プレースホルダ 2"/>
          <p:cNvSpPr>
            <a:spLocks noGrp="1"/>
          </p:cNvSpPr>
          <p:nvPr>
            <p:ph idx="1"/>
          </p:nvPr>
        </p:nvSpPr>
        <p:spPr>
          <a:xfrm>
            <a:off x="457200" y="5157192"/>
            <a:ext cx="8229600" cy="1368152"/>
          </a:xfrm>
        </p:spPr>
        <p:txBody>
          <a:bodyPr>
            <a:normAutofit/>
          </a:bodyPr>
          <a:lstStyle/>
          <a:p>
            <a:r>
              <a:rPr kumimoji="1" lang="ja-JP" altLang="en-US" sz="1800" dirty="0" smtClean="0"/>
              <a:t>普及率は</a:t>
            </a:r>
            <a:r>
              <a:rPr kumimoji="1" lang="en-US" altLang="ja-JP" sz="1800" dirty="0" smtClean="0"/>
              <a:t>6</a:t>
            </a:r>
            <a:r>
              <a:rPr kumimoji="1" lang="ja-JP" altLang="en-US" sz="1800" dirty="0" smtClean="0"/>
              <a:t>割、これは</a:t>
            </a:r>
            <a:r>
              <a:rPr lang="ja-JP" altLang="en-US" sz="1800" dirty="0"/>
              <a:t>総務省発表</a:t>
            </a:r>
            <a:r>
              <a:rPr lang="ja-JP" altLang="en-US" sz="1800" dirty="0" smtClean="0"/>
              <a:t>の同年齢での普及率</a:t>
            </a:r>
            <a:r>
              <a:rPr lang="en-US" altLang="ja-JP" sz="1800" dirty="0" smtClean="0"/>
              <a:t>43.3</a:t>
            </a:r>
            <a:r>
              <a:rPr lang="ja-JP" altLang="en-US" sz="1800" dirty="0" smtClean="0"/>
              <a:t>％（</a:t>
            </a:r>
            <a:r>
              <a:rPr lang="en-US" altLang="ja-JP" sz="1800" dirty="0" smtClean="0"/>
              <a:t>2022</a:t>
            </a:r>
            <a:r>
              <a:rPr lang="ja-JP" altLang="en-US" sz="1800" dirty="0" smtClean="0"/>
              <a:t>年</a:t>
            </a:r>
            <a:r>
              <a:rPr lang="en-US" altLang="ja-JP" sz="1800" dirty="0"/>
              <a:t>2</a:t>
            </a:r>
            <a:r>
              <a:rPr lang="ja-JP" altLang="en-US" sz="1800" dirty="0" smtClean="0"/>
              <a:t>月</a:t>
            </a:r>
            <a:r>
              <a:rPr lang="en-US" altLang="ja-JP" sz="1800" dirty="0" smtClean="0"/>
              <a:t>1</a:t>
            </a:r>
            <a:r>
              <a:rPr lang="ja-JP" altLang="en-US" sz="1800" dirty="0" smtClean="0"/>
              <a:t>日） より高く、サンプリング・バイアスがある（調査モニターはＩＴの積極的利用者）</a:t>
            </a:r>
            <a:endParaRPr kumimoji="1" lang="en-US" altLang="ja-JP" sz="1800" dirty="0" smtClean="0"/>
          </a:p>
          <a:p>
            <a:r>
              <a:rPr lang="ja-JP" altLang="en-US" sz="1800" dirty="0" smtClean="0"/>
              <a:t>未取得者と反取得者の比率は維持されていると仮定すると、非取得者</a:t>
            </a:r>
            <a:r>
              <a:rPr lang="en-US" altLang="ja-JP" sz="1800" dirty="0" smtClean="0"/>
              <a:t>56.7%</a:t>
            </a:r>
            <a:r>
              <a:rPr lang="ja-JP" altLang="en-US" sz="1800" dirty="0" smtClean="0"/>
              <a:t>のうち、未取得者は</a:t>
            </a:r>
            <a:r>
              <a:rPr lang="en-US" altLang="ja-JP" sz="1800" dirty="0" smtClean="0"/>
              <a:t>20%</a:t>
            </a:r>
            <a:r>
              <a:rPr lang="ja-JP" altLang="en-US" sz="1800" dirty="0" err="1" smtClean="0"/>
              <a:t>、</a:t>
            </a:r>
            <a:r>
              <a:rPr lang="ja-JP" altLang="en-US" sz="1800" dirty="0" smtClean="0"/>
              <a:t>反取得者が</a:t>
            </a:r>
            <a:r>
              <a:rPr lang="en-US" altLang="ja-JP" sz="1800" dirty="0" smtClean="0"/>
              <a:t>29.1%</a:t>
            </a:r>
            <a:r>
              <a:rPr lang="ja-JP" altLang="en-US" sz="1800" dirty="0" smtClean="0"/>
              <a:t>となる</a:t>
            </a:r>
            <a:endParaRPr lang="en-US" altLang="ja-JP" sz="1800" dirty="0" smtClean="0"/>
          </a:p>
          <a:p>
            <a:pPr marL="457200" lvl="1" indent="0">
              <a:buNone/>
            </a:pPr>
            <a:endParaRPr lang="en-US" altLang="ja-JP" sz="1800" dirty="0" smtClean="0"/>
          </a:p>
          <a:p>
            <a:pPr lvl="1"/>
            <a:endParaRPr lang="en-US" altLang="ja-JP" sz="1800" dirty="0" smtClean="0"/>
          </a:p>
        </p:txBody>
      </p:sp>
      <p:pic>
        <p:nvPicPr>
          <p:cNvPr id="2050" name="Picture 2"/>
          <p:cNvPicPr>
            <a:picLocks noChangeAspect="1" noChangeArrowheads="1"/>
          </p:cNvPicPr>
          <p:nvPr/>
        </p:nvPicPr>
        <p:blipFill>
          <a:blip r:embed="rId2" cstate="print"/>
          <a:srcRect/>
          <a:stretch>
            <a:fillRect/>
          </a:stretch>
        </p:blipFill>
        <p:spPr bwMode="auto">
          <a:xfrm>
            <a:off x="467543" y="1052736"/>
            <a:ext cx="7789670" cy="4032448"/>
          </a:xfrm>
          <a:prstGeom prst="rect">
            <a:avLst/>
          </a:prstGeom>
          <a:noFill/>
          <a:ln w="9525">
            <a:noFill/>
            <a:miter lim="800000"/>
            <a:headEnd/>
            <a:tailEnd/>
          </a:ln>
          <a:effectLst/>
        </p:spPr>
      </p:pic>
      <p:grpSp>
        <p:nvGrpSpPr>
          <p:cNvPr id="9" name="グループ化 8"/>
          <p:cNvGrpSpPr/>
          <p:nvPr/>
        </p:nvGrpSpPr>
        <p:grpSpPr>
          <a:xfrm>
            <a:off x="5652120" y="3284984"/>
            <a:ext cx="2417218" cy="811833"/>
            <a:chOff x="5652120" y="3284984"/>
            <a:chExt cx="2417218" cy="811833"/>
          </a:xfrm>
        </p:grpSpPr>
        <p:sp>
          <p:nvSpPr>
            <p:cNvPr id="5" name="テキスト ボックス 4"/>
            <p:cNvSpPr txBox="1"/>
            <p:nvPr/>
          </p:nvSpPr>
          <p:spPr>
            <a:xfrm>
              <a:off x="5652120" y="3284984"/>
              <a:ext cx="902811" cy="307777"/>
            </a:xfrm>
            <a:prstGeom prst="rect">
              <a:avLst/>
            </a:prstGeom>
            <a:noFill/>
          </p:spPr>
          <p:txBody>
            <a:bodyPr wrap="none" rtlCol="0">
              <a:spAutoFit/>
            </a:bodyPr>
            <a:lstStyle/>
            <a:p>
              <a:r>
                <a:rPr kumimoji="1" lang="ja-JP" altLang="en-US" sz="1400" dirty="0" smtClean="0"/>
                <a:t>未取得者</a:t>
              </a:r>
              <a:endParaRPr kumimoji="1" lang="ja-JP" altLang="en-US" sz="1400" dirty="0"/>
            </a:p>
          </p:txBody>
        </p:sp>
        <p:sp>
          <p:nvSpPr>
            <p:cNvPr id="6" name="テキスト ボックス 5"/>
            <p:cNvSpPr txBox="1"/>
            <p:nvPr/>
          </p:nvSpPr>
          <p:spPr>
            <a:xfrm>
              <a:off x="5724128" y="3789040"/>
              <a:ext cx="902811" cy="307777"/>
            </a:xfrm>
            <a:prstGeom prst="rect">
              <a:avLst/>
            </a:prstGeom>
            <a:noFill/>
          </p:spPr>
          <p:txBody>
            <a:bodyPr wrap="none" rtlCol="0">
              <a:spAutoFit/>
            </a:bodyPr>
            <a:lstStyle/>
            <a:p>
              <a:r>
                <a:rPr kumimoji="1" lang="ja-JP" altLang="en-US" sz="1400" dirty="0" smtClean="0"/>
                <a:t>反取得者</a:t>
              </a:r>
              <a:endParaRPr kumimoji="1" lang="ja-JP" altLang="en-US" sz="1400" dirty="0"/>
            </a:p>
          </p:txBody>
        </p:sp>
        <p:sp>
          <p:nvSpPr>
            <p:cNvPr id="7" name="テキスト ボックス 6"/>
            <p:cNvSpPr txBox="1"/>
            <p:nvPr/>
          </p:nvSpPr>
          <p:spPr>
            <a:xfrm>
              <a:off x="6804248" y="3501008"/>
              <a:ext cx="1265090" cy="307777"/>
            </a:xfrm>
            <a:prstGeom prst="rect">
              <a:avLst/>
            </a:prstGeom>
            <a:noFill/>
          </p:spPr>
          <p:txBody>
            <a:bodyPr wrap="none" rtlCol="0">
              <a:spAutoFit/>
            </a:bodyPr>
            <a:lstStyle/>
            <a:p>
              <a:r>
                <a:rPr lang="ja-JP" altLang="en-US" sz="1400" dirty="0" smtClean="0"/>
                <a:t>非</a:t>
              </a:r>
              <a:r>
                <a:rPr kumimoji="1" lang="ja-JP" altLang="en-US" sz="1400" dirty="0" smtClean="0"/>
                <a:t>取得者</a:t>
              </a:r>
              <a:r>
                <a:rPr kumimoji="1" lang="en-US" altLang="ja-JP" sz="1400" dirty="0" smtClean="0"/>
                <a:t>35</a:t>
              </a:r>
              <a:r>
                <a:rPr kumimoji="1" lang="ja-JP" altLang="en-US" sz="1400" dirty="0" smtClean="0"/>
                <a:t>％</a:t>
              </a:r>
              <a:endParaRPr kumimoji="1" lang="ja-JP" altLang="en-US" sz="1400" dirty="0"/>
            </a:p>
          </p:txBody>
        </p:sp>
        <p:sp>
          <p:nvSpPr>
            <p:cNvPr id="8" name="右中かっこ 7"/>
            <p:cNvSpPr/>
            <p:nvPr/>
          </p:nvSpPr>
          <p:spPr>
            <a:xfrm>
              <a:off x="6588224" y="3356992"/>
              <a:ext cx="144016" cy="64807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0" name="角丸四角形 9"/>
          <p:cNvSpPr/>
          <p:nvPr/>
        </p:nvSpPr>
        <p:spPr>
          <a:xfrm>
            <a:off x="2411760" y="1988840"/>
            <a:ext cx="5688632" cy="50405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p:nvPicPr>
        <p:blipFill>
          <a:blip r:embed="rId3"/>
          <a:stretch>
            <a:fillRect/>
          </a:stretch>
        </p:blipFill>
        <p:spPr>
          <a:xfrm>
            <a:off x="294028" y="1060764"/>
            <a:ext cx="7949453" cy="4117061"/>
          </a:xfrm>
          <a:prstGeom prst="rect">
            <a:avLst/>
          </a:prstGeom>
        </p:spPr>
      </p:pic>
      <p:grpSp>
        <p:nvGrpSpPr>
          <p:cNvPr id="15" name="グループ化 14"/>
          <p:cNvGrpSpPr/>
          <p:nvPr/>
        </p:nvGrpSpPr>
        <p:grpSpPr>
          <a:xfrm>
            <a:off x="5327321" y="2060848"/>
            <a:ext cx="2488511" cy="2226775"/>
            <a:chOff x="5327321" y="2060848"/>
            <a:chExt cx="2488511" cy="2226775"/>
          </a:xfrm>
        </p:grpSpPr>
        <p:sp>
          <p:nvSpPr>
            <p:cNvPr id="11" name="テキスト ボックス 10"/>
            <p:cNvSpPr txBox="1"/>
            <p:nvPr/>
          </p:nvSpPr>
          <p:spPr>
            <a:xfrm>
              <a:off x="5946378" y="3277195"/>
              <a:ext cx="1005403" cy="338554"/>
            </a:xfrm>
            <a:prstGeom prst="rect">
              <a:avLst/>
            </a:prstGeom>
            <a:noFill/>
          </p:spPr>
          <p:txBody>
            <a:bodyPr wrap="none" rtlCol="0">
              <a:spAutoFit/>
            </a:bodyPr>
            <a:lstStyle/>
            <a:p>
              <a:r>
                <a:rPr kumimoji="1" lang="ja-JP" altLang="en-US" sz="1600" dirty="0" smtClean="0"/>
                <a:t>未取得者</a:t>
              </a:r>
              <a:endParaRPr kumimoji="1" lang="ja-JP" altLang="en-US" sz="1600" dirty="0"/>
            </a:p>
          </p:txBody>
        </p:sp>
        <p:sp>
          <p:nvSpPr>
            <p:cNvPr id="13" name="テキスト ボックス 12"/>
            <p:cNvSpPr txBox="1"/>
            <p:nvPr/>
          </p:nvSpPr>
          <p:spPr>
            <a:xfrm>
              <a:off x="6319430" y="3925267"/>
              <a:ext cx="1005403" cy="338554"/>
            </a:xfrm>
            <a:prstGeom prst="rect">
              <a:avLst/>
            </a:prstGeom>
            <a:noFill/>
          </p:spPr>
          <p:txBody>
            <a:bodyPr wrap="none" rtlCol="0">
              <a:spAutoFit/>
            </a:bodyPr>
            <a:lstStyle/>
            <a:p>
              <a:r>
                <a:rPr lang="ja-JP" altLang="en-US" sz="1600" dirty="0"/>
                <a:t>反</a:t>
              </a:r>
              <a:r>
                <a:rPr kumimoji="1" lang="ja-JP" altLang="en-US" sz="1600" dirty="0" smtClean="0"/>
                <a:t>取得者</a:t>
              </a:r>
              <a:endParaRPr kumimoji="1" lang="ja-JP" altLang="en-US" sz="1600" dirty="0"/>
            </a:p>
          </p:txBody>
        </p:sp>
        <p:sp>
          <p:nvSpPr>
            <p:cNvPr id="14" name="テキスト ボックス 13"/>
            <p:cNvSpPr txBox="1"/>
            <p:nvPr/>
          </p:nvSpPr>
          <p:spPr>
            <a:xfrm>
              <a:off x="7015613" y="2134993"/>
              <a:ext cx="800219" cy="338554"/>
            </a:xfrm>
            <a:prstGeom prst="rect">
              <a:avLst/>
            </a:prstGeom>
            <a:noFill/>
          </p:spPr>
          <p:txBody>
            <a:bodyPr wrap="none" rtlCol="0">
              <a:spAutoFit/>
            </a:bodyPr>
            <a:lstStyle/>
            <a:p>
              <a:r>
                <a:rPr kumimoji="1" lang="ja-JP" altLang="en-US" sz="1600" dirty="0" smtClean="0"/>
                <a:t>取得者</a:t>
              </a:r>
              <a:endParaRPr kumimoji="1" lang="ja-JP" altLang="en-US" sz="1600" dirty="0"/>
            </a:p>
          </p:txBody>
        </p:sp>
        <p:sp>
          <p:nvSpPr>
            <p:cNvPr id="12" name="角丸四角形 11"/>
            <p:cNvSpPr/>
            <p:nvPr/>
          </p:nvSpPr>
          <p:spPr>
            <a:xfrm>
              <a:off x="6554931" y="2060848"/>
              <a:ext cx="1260901" cy="451793"/>
            </a:xfrm>
            <a:prstGeom prst="roundRect">
              <a:avLst/>
            </a:prstGeom>
            <a:noFill/>
            <a:ln w="952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5327321" y="3223773"/>
              <a:ext cx="1624459" cy="451793"/>
            </a:xfrm>
            <a:prstGeom prst="roundRect">
              <a:avLst/>
            </a:prstGeom>
            <a:noFill/>
            <a:ln w="952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5791263" y="3835830"/>
              <a:ext cx="1624459" cy="451793"/>
            </a:xfrm>
            <a:prstGeom prst="roundRect">
              <a:avLst/>
            </a:prstGeom>
            <a:noFill/>
            <a:ln w="952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dissolve">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dissolv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dissolve">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dissolve">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504056"/>
          </a:xfrm>
        </p:spPr>
        <p:txBody>
          <a:bodyPr>
            <a:normAutofit fontScale="90000"/>
          </a:bodyPr>
          <a:lstStyle/>
          <a:p>
            <a:r>
              <a:rPr kumimoji="1" lang="ja-JP" altLang="en-US" dirty="0" smtClean="0"/>
              <a:t>取得数の伸び</a:t>
            </a:r>
            <a:endParaRPr kumimoji="1" lang="ja-JP" altLang="en-US" dirty="0"/>
          </a:p>
        </p:txBody>
      </p:sp>
      <p:sp>
        <p:nvSpPr>
          <p:cNvPr id="3" name="コンテンツ プレースホルダ 2"/>
          <p:cNvSpPr>
            <a:spLocks noGrp="1"/>
          </p:cNvSpPr>
          <p:nvPr>
            <p:ph idx="1"/>
          </p:nvPr>
        </p:nvSpPr>
        <p:spPr>
          <a:xfrm>
            <a:off x="467544" y="5301208"/>
            <a:ext cx="8229600" cy="1184995"/>
          </a:xfrm>
        </p:spPr>
        <p:txBody>
          <a:bodyPr>
            <a:normAutofit/>
          </a:bodyPr>
          <a:lstStyle/>
          <a:p>
            <a:r>
              <a:rPr kumimoji="1" lang="ja-JP" altLang="en-US" sz="2000" dirty="0" smtClean="0"/>
              <a:t>記憶のゆがみがあるうえに「わからない」が</a:t>
            </a:r>
            <a:r>
              <a:rPr kumimoji="1" lang="en-US" altLang="ja-JP" sz="2000" dirty="0" smtClean="0"/>
              <a:t>3</a:t>
            </a:r>
            <a:r>
              <a:rPr kumimoji="1" lang="ja-JP" altLang="en-US" sz="2000" dirty="0" smtClean="0"/>
              <a:t>割くらいいるので割り引く必要があるが、</a:t>
            </a:r>
            <a:r>
              <a:rPr kumimoji="1" lang="en-US" altLang="ja-JP" sz="2000" dirty="0" smtClean="0"/>
              <a:t>2020</a:t>
            </a:r>
            <a:r>
              <a:rPr kumimoji="1" lang="ja-JP" altLang="en-US" sz="2000" dirty="0" smtClean="0"/>
              <a:t>年から加速している。</a:t>
            </a:r>
            <a:endParaRPr kumimoji="1" lang="en-US" altLang="ja-JP" sz="2000" dirty="0" smtClean="0"/>
          </a:p>
          <a:p>
            <a:r>
              <a:rPr lang="en-US" altLang="ja-JP" sz="2000" dirty="0"/>
              <a:t>2020</a:t>
            </a:r>
            <a:r>
              <a:rPr lang="ja-JP" altLang="en-US" sz="2000" dirty="0" smtClean="0"/>
              <a:t>年後半からマイナポイントがはじまっている。</a:t>
            </a:r>
            <a:endParaRPr kumimoji="1" lang="ja-JP" altLang="en-US" sz="2000" dirty="0"/>
          </a:p>
        </p:txBody>
      </p:sp>
      <p:pic>
        <p:nvPicPr>
          <p:cNvPr id="3074" name="Picture 2"/>
          <p:cNvPicPr>
            <a:picLocks noChangeAspect="1" noChangeArrowheads="1"/>
          </p:cNvPicPr>
          <p:nvPr/>
        </p:nvPicPr>
        <p:blipFill>
          <a:blip r:embed="rId2" cstate="print"/>
          <a:srcRect/>
          <a:stretch>
            <a:fillRect/>
          </a:stretch>
        </p:blipFill>
        <p:spPr bwMode="auto">
          <a:xfrm>
            <a:off x="1043608" y="836712"/>
            <a:ext cx="6840760" cy="4478927"/>
          </a:xfrm>
          <a:prstGeom prst="rect">
            <a:avLst/>
          </a:prstGeom>
          <a:noFill/>
          <a:ln w="9525">
            <a:noFill/>
            <a:miter lim="800000"/>
            <a:headEnd/>
            <a:tailEnd/>
          </a:ln>
          <a:effectLst/>
        </p:spPr>
      </p:pic>
      <p:grpSp>
        <p:nvGrpSpPr>
          <p:cNvPr id="8" name="グループ化 7"/>
          <p:cNvGrpSpPr/>
          <p:nvPr/>
        </p:nvGrpSpPr>
        <p:grpSpPr>
          <a:xfrm>
            <a:off x="5364088" y="2996952"/>
            <a:ext cx="3533875" cy="369332"/>
            <a:chOff x="5364088" y="2996952"/>
            <a:chExt cx="3533875" cy="369332"/>
          </a:xfrm>
        </p:grpSpPr>
        <p:sp>
          <p:nvSpPr>
            <p:cNvPr id="5" name="テキスト ボックス 4"/>
            <p:cNvSpPr txBox="1"/>
            <p:nvPr/>
          </p:nvSpPr>
          <p:spPr>
            <a:xfrm>
              <a:off x="6876256" y="2996952"/>
              <a:ext cx="2021707" cy="369332"/>
            </a:xfrm>
            <a:prstGeom prst="rect">
              <a:avLst/>
            </a:prstGeom>
            <a:noFill/>
          </p:spPr>
          <p:txBody>
            <a:bodyPr wrap="none" rtlCol="0">
              <a:spAutoFit/>
            </a:bodyPr>
            <a:lstStyle/>
            <a:p>
              <a:r>
                <a:rPr kumimoji="1" lang="ja-JP" altLang="en-US" dirty="0" smtClean="0"/>
                <a:t>マイナポイント開始</a:t>
              </a:r>
              <a:endParaRPr kumimoji="1" lang="ja-JP" altLang="en-US" dirty="0"/>
            </a:p>
          </p:txBody>
        </p:sp>
        <p:cxnSp>
          <p:nvCxnSpPr>
            <p:cNvPr id="7" name="直線矢印コネクタ 6"/>
            <p:cNvCxnSpPr/>
            <p:nvPr/>
          </p:nvCxnSpPr>
          <p:spPr>
            <a:xfrm flipH="1">
              <a:off x="5364088" y="3212976"/>
              <a:ext cx="15121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ssolve">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ssolv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400" dirty="0" smtClean="0"/>
              <a:t>マイナンバーカード取得理由</a:t>
            </a:r>
            <a:endParaRPr kumimoji="1" lang="ja-JP" altLang="en-US" sz="2400" dirty="0"/>
          </a:p>
        </p:txBody>
      </p:sp>
      <p:sp>
        <p:nvSpPr>
          <p:cNvPr id="3" name="コンテンツ プレースホルダ 2"/>
          <p:cNvSpPr>
            <a:spLocks noGrp="1"/>
          </p:cNvSpPr>
          <p:nvPr>
            <p:ph idx="1"/>
          </p:nvPr>
        </p:nvSpPr>
        <p:spPr>
          <a:xfrm>
            <a:off x="539552" y="5661248"/>
            <a:ext cx="8229600" cy="896963"/>
          </a:xfrm>
        </p:spPr>
        <p:txBody>
          <a:bodyPr>
            <a:normAutofit/>
          </a:bodyPr>
          <a:lstStyle/>
          <a:p>
            <a:r>
              <a:rPr kumimoji="1" lang="ja-JP" altLang="en-US" sz="2000" dirty="0" smtClean="0"/>
              <a:t>ダントツでマイナポイント。マイナポイント</a:t>
            </a:r>
            <a:r>
              <a:rPr kumimoji="1" lang="ja-JP" altLang="en-US" sz="2000" dirty="0" err="1" smtClean="0"/>
              <a:t>恐るべ</a:t>
            </a:r>
            <a:r>
              <a:rPr kumimoji="1" lang="ja-JP" altLang="en-US" sz="2000" dirty="0" smtClean="0"/>
              <a:t>し</a:t>
            </a:r>
            <a:endParaRPr kumimoji="1" lang="en-US" altLang="ja-JP" sz="2000" dirty="0" smtClean="0"/>
          </a:p>
          <a:p>
            <a:r>
              <a:rPr lang="ja-JP" altLang="en-US" sz="2000" dirty="0"/>
              <a:t>ただし</a:t>
            </a:r>
            <a:r>
              <a:rPr lang="ja-JP" altLang="en-US" sz="2000" dirty="0" smtClean="0"/>
              <a:t>、金銭誘因で動く層はすでに吸収しきったかもしれない</a:t>
            </a:r>
            <a:endParaRPr kumimoji="1" lang="ja-JP" altLang="en-US" sz="2000" dirty="0"/>
          </a:p>
        </p:txBody>
      </p:sp>
      <p:pic>
        <p:nvPicPr>
          <p:cNvPr id="4098" name="Picture 2"/>
          <p:cNvPicPr>
            <a:picLocks noChangeAspect="1" noChangeArrowheads="1"/>
          </p:cNvPicPr>
          <p:nvPr/>
        </p:nvPicPr>
        <p:blipFill>
          <a:blip r:embed="rId2" cstate="print"/>
          <a:srcRect/>
          <a:stretch>
            <a:fillRect/>
          </a:stretch>
        </p:blipFill>
        <p:spPr bwMode="auto">
          <a:xfrm>
            <a:off x="2051720" y="1484784"/>
            <a:ext cx="5236362" cy="2560266"/>
          </a:xfrm>
          <a:prstGeom prst="rect">
            <a:avLst/>
          </a:prstGeom>
          <a:noFill/>
          <a:ln w="9525">
            <a:noFill/>
            <a:miter lim="800000"/>
            <a:headEnd/>
            <a:tailEnd/>
          </a:ln>
          <a:effectLst/>
        </p:spPr>
      </p:pic>
      <p:pic>
        <p:nvPicPr>
          <p:cNvPr id="4" name="図 3"/>
          <p:cNvPicPr>
            <a:picLocks noChangeAspect="1"/>
          </p:cNvPicPr>
          <p:nvPr/>
        </p:nvPicPr>
        <p:blipFill>
          <a:blip r:embed="rId3"/>
          <a:stretch>
            <a:fillRect/>
          </a:stretch>
        </p:blipFill>
        <p:spPr>
          <a:xfrm>
            <a:off x="467543" y="1077608"/>
            <a:ext cx="8027347" cy="44396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400" dirty="0" smtClean="0"/>
              <a:t>マイナンバー制度への評価</a:t>
            </a:r>
            <a:endParaRPr kumimoji="1" lang="ja-JP" altLang="en-US" sz="2400" dirty="0"/>
          </a:p>
        </p:txBody>
      </p:sp>
      <p:sp>
        <p:nvSpPr>
          <p:cNvPr id="3" name="コンテンツ プレースホルダ 2"/>
          <p:cNvSpPr>
            <a:spLocks noGrp="1"/>
          </p:cNvSpPr>
          <p:nvPr>
            <p:ph idx="1"/>
          </p:nvPr>
        </p:nvSpPr>
        <p:spPr>
          <a:xfrm>
            <a:off x="457200" y="5517232"/>
            <a:ext cx="8229600" cy="1224136"/>
          </a:xfrm>
        </p:spPr>
        <p:txBody>
          <a:bodyPr>
            <a:normAutofit fontScale="85000" lnSpcReduction="20000"/>
          </a:bodyPr>
          <a:lstStyle/>
          <a:p>
            <a:r>
              <a:rPr lang="ja-JP" altLang="en-US" sz="2000" dirty="0"/>
              <a:t>不安</a:t>
            </a:r>
            <a:r>
              <a:rPr lang="ja-JP" altLang="en-US" sz="2000" dirty="0" smtClean="0"/>
              <a:t>を感じる人の方が多い。</a:t>
            </a:r>
            <a:endParaRPr lang="en-US" altLang="ja-JP" sz="2000" dirty="0" smtClean="0"/>
          </a:p>
          <a:p>
            <a:pPr lvl="1"/>
            <a:r>
              <a:rPr lang="ja-JP" altLang="en-US" sz="1700" dirty="0" smtClean="0"/>
              <a:t>とくにはっきりした意見（「そう思う」を選ぶ人）だけ見ると</a:t>
            </a:r>
            <a:r>
              <a:rPr lang="en-US" altLang="ja-JP" sz="1700" dirty="0" smtClean="0"/>
              <a:t>1.5</a:t>
            </a:r>
            <a:r>
              <a:rPr lang="ja-JP" altLang="en-US" sz="1700" dirty="0" smtClean="0"/>
              <a:t>倍程度の差。</a:t>
            </a:r>
            <a:endParaRPr lang="en-US" altLang="ja-JP" sz="1700" dirty="0"/>
          </a:p>
          <a:p>
            <a:pPr lvl="1"/>
            <a:r>
              <a:rPr lang="ja-JP" altLang="en-US" sz="1700" dirty="0" smtClean="0"/>
              <a:t>中庸な意見の人（ややそう思うの人）まで含めると差は小さい</a:t>
            </a:r>
            <a:endParaRPr lang="en-US" altLang="ja-JP" sz="1700" dirty="0" smtClean="0"/>
          </a:p>
          <a:p>
            <a:r>
              <a:rPr lang="ja-JP" altLang="en-US" sz="2000" dirty="0" smtClean="0"/>
              <a:t>時系列変化はどうか？　</a:t>
            </a:r>
            <a:r>
              <a:rPr lang="en-US" altLang="ja-JP" sz="2000" dirty="0" smtClean="0"/>
              <a:t>3</a:t>
            </a:r>
            <a:r>
              <a:rPr kumimoji="1" lang="ja-JP" altLang="en-US" sz="2000" dirty="0" err="1" smtClean="0"/>
              <a:t>，</a:t>
            </a:r>
            <a:r>
              <a:rPr kumimoji="1" lang="en-US" altLang="ja-JP" sz="2000" dirty="0" smtClean="0"/>
              <a:t>7</a:t>
            </a:r>
            <a:r>
              <a:rPr kumimoji="1" lang="ja-JP" altLang="en-US" sz="2000" dirty="0" err="1" smtClean="0"/>
              <a:t>，</a:t>
            </a:r>
            <a:r>
              <a:rPr kumimoji="1" lang="en-US" altLang="ja-JP" sz="2000" dirty="0" smtClean="0"/>
              <a:t>8</a:t>
            </a:r>
            <a:r>
              <a:rPr kumimoji="1" lang="ja-JP" altLang="en-US" sz="2000" dirty="0" err="1" smtClean="0"/>
              <a:t>，</a:t>
            </a:r>
            <a:r>
              <a:rPr kumimoji="1" lang="en-US" altLang="ja-JP" sz="2000" dirty="0" smtClean="0"/>
              <a:t>9,10</a:t>
            </a:r>
            <a:r>
              <a:rPr lang="ja-JP" altLang="en-US" sz="2000" dirty="0" smtClean="0"/>
              <a:t>は</a:t>
            </a:r>
            <a:r>
              <a:rPr lang="en-US" altLang="ja-JP" sz="2000" dirty="0" smtClean="0"/>
              <a:t>2015</a:t>
            </a:r>
            <a:r>
              <a:rPr lang="ja-JP" altLang="en-US" sz="2000" dirty="0" smtClean="0"/>
              <a:t>年調査（森川、</a:t>
            </a:r>
            <a:r>
              <a:rPr lang="en-US" altLang="ja-JP" sz="2000" dirty="0" smtClean="0"/>
              <a:t>2016)</a:t>
            </a:r>
            <a:r>
              <a:rPr lang="ja-JP" altLang="en-US" sz="2000" dirty="0" smtClean="0"/>
              <a:t>があるのでそれと比較する</a:t>
            </a:r>
            <a:endParaRPr kumimoji="1" lang="ja-JP" altLang="en-US" sz="2000" dirty="0"/>
          </a:p>
        </p:txBody>
      </p:sp>
      <p:pic>
        <p:nvPicPr>
          <p:cNvPr id="5" name="図 4"/>
          <p:cNvPicPr>
            <a:picLocks noChangeAspect="1"/>
          </p:cNvPicPr>
          <p:nvPr/>
        </p:nvPicPr>
        <p:blipFill>
          <a:blip r:embed="rId2"/>
          <a:stretch>
            <a:fillRect/>
          </a:stretch>
        </p:blipFill>
        <p:spPr>
          <a:xfrm>
            <a:off x="66567" y="908720"/>
            <a:ext cx="9065076" cy="460851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67544" y="5661248"/>
            <a:ext cx="8496944" cy="936104"/>
          </a:xfrm>
        </p:spPr>
        <p:txBody>
          <a:bodyPr>
            <a:normAutofit/>
          </a:bodyPr>
          <a:lstStyle/>
          <a:p>
            <a:r>
              <a:rPr kumimoji="1" lang="ja-JP" altLang="en-US" sz="1800" dirty="0" smtClean="0"/>
              <a:t>肯定的評価は上昇し、否定的評価は減少した。</a:t>
            </a:r>
            <a:r>
              <a:rPr kumimoji="1" lang="en-US" altLang="ja-JP" sz="1800" dirty="0" smtClean="0"/>
              <a:t>4</a:t>
            </a:r>
            <a:r>
              <a:rPr lang="en-US" altLang="ja-JP" sz="1800" dirty="0" smtClean="0"/>
              <a:t>%</a:t>
            </a:r>
            <a:r>
              <a:rPr lang="ja-JP" altLang="en-US" sz="1800" dirty="0" smtClean="0"/>
              <a:t>～</a:t>
            </a:r>
            <a:r>
              <a:rPr lang="en-US" altLang="ja-JP" sz="1800" dirty="0"/>
              <a:t>8</a:t>
            </a:r>
            <a:r>
              <a:rPr kumimoji="1" lang="ja-JP" altLang="en-US" sz="1800" dirty="0" smtClean="0"/>
              <a:t>％ポイント程度</a:t>
            </a:r>
            <a:r>
              <a:rPr lang="ja-JP" altLang="en-US" sz="1800" dirty="0" smtClean="0"/>
              <a:t>の</a:t>
            </a:r>
            <a:r>
              <a:rPr lang="ja-JP" altLang="en-US" sz="1800" dirty="0"/>
              <a:t>変化</a:t>
            </a:r>
            <a:endParaRPr kumimoji="1" lang="en-US" altLang="ja-JP" sz="1800" dirty="0" smtClean="0"/>
          </a:p>
          <a:p>
            <a:r>
              <a:rPr lang="ja-JP" altLang="en-US" sz="1800" dirty="0"/>
              <a:t>この</a:t>
            </a:r>
            <a:r>
              <a:rPr lang="en-US" altLang="ja-JP" sz="1800" dirty="0"/>
              <a:t>7</a:t>
            </a:r>
            <a:r>
              <a:rPr lang="ja-JP" altLang="en-US" sz="1800" dirty="0"/>
              <a:t>年間</a:t>
            </a:r>
            <a:r>
              <a:rPr lang="ja-JP" altLang="en-US" sz="1800" dirty="0" smtClean="0"/>
              <a:t>で制度への理解は進んだと言ってよい。</a:t>
            </a:r>
            <a:endParaRPr kumimoji="1" lang="en-US" altLang="ja-JP" sz="1800" dirty="0" smtClean="0"/>
          </a:p>
          <a:p>
            <a:pPr>
              <a:buNone/>
            </a:pPr>
            <a:endParaRPr kumimoji="1" lang="ja-JP" altLang="en-US" sz="1800" dirty="0"/>
          </a:p>
        </p:txBody>
      </p:sp>
      <p:pic>
        <p:nvPicPr>
          <p:cNvPr id="4" name="図 3"/>
          <p:cNvPicPr>
            <a:picLocks noChangeAspect="1"/>
          </p:cNvPicPr>
          <p:nvPr/>
        </p:nvPicPr>
        <p:blipFill>
          <a:blip r:embed="rId2"/>
          <a:stretch>
            <a:fillRect/>
          </a:stretch>
        </p:blipFill>
        <p:spPr>
          <a:xfrm>
            <a:off x="476831" y="548680"/>
            <a:ext cx="8050660" cy="51125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3557</TotalTime>
  <Words>1416</Words>
  <Application>Microsoft Office PowerPoint</Application>
  <PresentationFormat>画面に合わせる (4:3)</PresentationFormat>
  <Paragraphs>135</Paragraphs>
  <Slides>21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21</vt:i4>
      </vt:variant>
    </vt:vector>
  </HeadingPairs>
  <TitlesOfParts>
    <vt:vector size="25" baseType="lpstr">
      <vt:lpstr>ＭＳ Ｐゴシック</vt:lpstr>
      <vt:lpstr>Arial</vt:lpstr>
      <vt:lpstr>Calibri</vt:lpstr>
      <vt:lpstr>Office テーマ</vt:lpstr>
      <vt:lpstr>今こそマイナンバーだ</vt:lpstr>
      <vt:lpstr>マイナンバーの苦難と現在</vt:lpstr>
      <vt:lpstr>問題意識</vt:lpstr>
      <vt:lpstr>調査概要</vt:lpstr>
      <vt:lpstr>マイナンバーカード取得状況</vt:lpstr>
      <vt:lpstr>取得数の伸び</vt:lpstr>
      <vt:lpstr>マイナンバーカード取得理由</vt:lpstr>
      <vt:lpstr>マイナンバー制度への評価</vt:lpstr>
      <vt:lpstr>PowerPoint プレゼンテーション</vt:lpstr>
      <vt:lpstr>マイナンバー制度の評価とカード取得</vt:lpstr>
      <vt:lpstr>PowerPoint プレゼンテーション</vt:lpstr>
      <vt:lpstr>因果の方向</vt:lpstr>
      <vt:lpstr>制度への評価：仕事などで取得した人と非取得者で比較</vt:lpstr>
      <vt:lpstr>カード非取得者への普及策の効果</vt:lpstr>
      <vt:lpstr>カード取得のコンジョイント分析</vt:lpstr>
      <vt:lpstr>コンジョイント推定結果</vt:lpstr>
      <vt:lpstr>コンジョイント結果：取得意思ありなし別</vt:lpstr>
      <vt:lpstr>マイナンバーの連携利用 （行政機関同士、銀行・病院との連携利用）</vt:lpstr>
      <vt:lpstr>マイナンバーの連携利用：優先順位付け</vt:lpstr>
      <vt:lpstr>結論</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今こそマイナンバーだ</dc:title>
  <dc:creator>ttnk</dc:creator>
  <cp:lastModifiedBy>tanaka tatsuo</cp:lastModifiedBy>
  <cp:revision>52</cp:revision>
  <dcterms:created xsi:type="dcterms:W3CDTF">2022-04-24T09:43:58Z</dcterms:created>
  <dcterms:modified xsi:type="dcterms:W3CDTF">2022-08-05T14:35:17Z</dcterms:modified>
</cp:coreProperties>
</file>